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18"/>
  </p:notesMasterIdLst>
  <p:handoutMasterIdLst>
    <p:handoutMasterId r:id="rId19"/>
  </p:handoutMasterIdLst>
  <p:sldIdLst>
    <p:sldId id="256" r:id="rId3"/>
    <p:sldId id="275" r:id="rId4"/>
    <p:sldId id="265" r:id="rId5"/>
    <p:sldId id="325" r:id="rId6"/>
    <p:sldId id="2147474876" r:id="rId7"/>
    <p:sldId id="2147474875" r:id="rId8"/>
    <p:sldId id="597" r:id="rId9"/>
    <p:sldId id="2147474877" r:id="rId10"/>
    <p:sldId id="356" r:id="rId11"/>
    <p:sldId id="515" r:id="rId12"/>
    <p:sldId id="269" r:id="rId13"/>
    <p:sldId id="326" r:id="rId14"/>
    <p:sldId id="500" r:id="rId15"/>
    <p:sldId id="511" r:id="rId16"/>
    <p:sldId id="324" r:id="rId17"/>
  </p:sldIdLst>
  <p:sldSz cx="12188825" cy="6858000"/>
  <p:notesSz cx="6858000" cy="931386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279">
          <p15:clr>
            <a:srgbClr val="A4A3A4"/>
          </p15:clr>
        </p15:guide>
        <p15:guide id="6" pos="7406">
          <p15:clr>
            <a:srgbClr val="A4A3A4"/>
          </p15:clr>
        </p15:guide>
        <p15:guide id="7" orient="horz">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Marie-Christine" initials="PM" lastIdx="1" clrIdx="0">
    <p:extLst>
      <p:ext uri="{19B8F6BF-5375-455C-9EA6-DF929625EA0E}">
        <p15:presenceInfo xmlns:p15="http://schemas.microsoft.com/office/powerpoint/2012/main" userId="S::PHANM05@pfizer.com::d4cd7360-98e7-4689-b09d-f0fc12d34f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EAA"/>
    <a:srgbClr val="542D1C"/>
    <a:srgbClr val="D30326"/>
    <a:srgbClr val="36B8F2"/>
    <a:srgbClr val="00CCFF"/>
    <a:srgbClr val="33CCFF"/>
    <a:srgbClr val="AB1AC8"/>
    <a:srgbClr val="000484"/>
    <a:srgbClr val="003FE2"/>
    <a:srgbClr val="CC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FB6DD-96B1-46A2-BCC3-2D05C6E753F0}" v="141" dt="2024-08-15T14:13:09.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9879" autoAdjust="0"/>
  </p:normalViewPr>
  <p:slideViewPr>
    <p:cSldViewPr snapToGrid="0" snapToObjects="1">
      <p:cViewPr varScale="1">
        <p:scale>
          <a:sx n="100" d="100"/>
          <a:sy n="100" d="100"/>
        </p:scale>
        <p:origin x="1230" y="90"/>
      </p:cViewPr>
      <p:guideLst>
        <p:guide pos="3840"/>
        <p:guide pos="279"/>
        <p:guide pos="7406"/>
        <p:guide orient="horz"/>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77" d="100"/>
          <a:sy n="77" d="100"/>
        </p:scale>
        <p:origin x="2550" y="108"/>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pfizer-my.sharepoint.com/personal/browna78_pfizer_com/Documents/Microsoft%20Teams%20Chat%20Files/Canada%20-%20Clinical%20Site%20Operations%202022%20Q2%20Report%20-07-05-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800" dirty="0"/>
              <a:t>ACTIVE</a:t>
            </a:r>
            <a:r>
              <a:rPr lang="en-US" sz="1800" baseline="0" dirty="0"/>
              <a:t> </a:t>
            </a:r>
            <a:r>
              <a:rPr lang="en-US" sz="1800" dirty="0"/>
              <a:t>STUDIES in </a:t>
            </a:r>
            <a:r>
              <a:rPr lang="en-US" sz="1800" dirty="0" err="1"/>
              <a:t>canada</a:t>
            </a:r>
            <a:r>
              <a:rPr lang="en-US" sz="1800" dirty="0"/>
              <a:t> per CATEGORY</a:t>
            </a:r>
          </a:p>
        </c:rich>
      </c:tx>
      <c:layout>
        <c:manualLayout>
          <c:xMode val="edge"/>
          <c:yMode val="edge"/>
          <c:x val="0.15388393528866492"/>
          <c:y val="7.0083475656577993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364074803149607"/>
          <c:y val="0.31697646400757284"/>
          <c:w val="0.4529727690288714"/>
          <c:h val="0.59406264790671659"/>
        </c:manualLayout>
      </c:layout>
      <c:pieChart>
        <c:varyColors val="1"/>
        <c:ser>
          <c:idx val="0"/>
          <c:order val="0"/>
          <c:tx>
            <c:strRef>
              <c:f>'Therapeutic Area'!$B$4</c:f>
              <c:strCache>
                <c:ptCount val="1"/>
                <c:pt idx="0">
                  <c:v> # of Studies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7B1-4BCE-A8A1-4179B11DA0E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7B1-4BCE-A8A1-4179B11DA0E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7B1-4BCE-A8A1-4179B11DA0E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7B1-4BCE-A8A1-4179B11DA0E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7B1-4BCE-A8A1-4179B11DA0E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7B1-4BCE-A8A1-4179B11DA0E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77B1-4BCE-A8A1-4179B11DA0E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77B1-4BCE-A8A1-4179B11DA0E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77B1-4BCE-A8A1-4179B11DA0E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77B1-4BCE-A8A1-4179B11DA0EE}"/>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77B1-4BCE-A8A1-4179B11DA0EE}"/>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77B1-4BCE-A8A1-4179B11DA0EE}"/>
              </c:ext>
            </c:extLst>
          </c:dPt>
          <c:dLbls>
            <c:dLbl>
              <c:idx val="0"/>
              <c:layout>
                <c:manualLayout>
                  <c:x val="-6.6007578397642708E-2"/>
                  <c:y val="-8.343248566303299E-2"/>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fld id="{97080B6D-8DF4-46E0-ABB4-DAE36F9378F4}" type="CATEGORYNAME">
                      <a:rPr lang="en-US"/>
                      <a:pPr>
                        <a:defRPr sz="1050"/>
                      </a:pPr>
                      <a:t>[CATEGORY NAME]</a:t>
                    </a:fld>
                    <a:r>
                      <a:rPr lang="en-US" dirty="0"/>
                      <a:t>
</a:t>
                    </a:r>
                    <a:fld id="{5CD3E60F-4CFB-4F17-876A-09DB1E86C723}" type="PERCENTAGE">
                      <a:rPr lang="en-US"/>
                      <a:pPr>
                        <a:defRPr sz="1050"/>
                      </a:pPr>
                      <a:t>[PERCENTAGE]</a:t>
                    </a:fld>
                    <a:endParaRPr lang="en-US" dirty="0"/>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B1-4BCE-A8A1-4179B11DA0EE}"/>
                </c:ext>
              </c:extLst>
            </c:dLbl>
            <c:dLbl>
              <c:idx val="1"/>
              <c:layout>
                <c:manualLayout>
                  <c:x val="2.4752841899115991E-2"/>
                  <c:y val="-6.6745988530426376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7B1-4BCE-A8A1-4179B11DA0EE}"/>
                </c:ext>
              </c:extLst>
            </c:dLbl>
            <c:dLbl>
              <c:idx val="2"/>
              <c:layout>
                <c:manualLayout>
                  <c:x val="0.14356648301487276"/>
                  <c:y val="-5.2443276702477878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7B1-4BCE-A8A1-4179B11DA0EE}"/>
                </c:ext>
              </c:extLst>
            </c:dLbl>
            <c:dLbl>
              <c:idx val="3"/>
              <c:layout>
                <c:manualLayout>
                  <c:x val="7.920909407717118E-2"/>
                  <c:y val="4.0524350179187409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7B1-4BCE-A8A1-4179B11DA0EE}"/>
                </c:ext>
              </c:extLst>
            </c:dLbl>
            <c:dLbl>
              <c:idx val="4"/>
              <c:layout>
                <c:manualLayout>
                  <c:x val="8.4159662456994369E-2"/>
                  <c:y val="1.6686497132606597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7B1-4BCE-A8A1-4179B11DA0EE}"/>
                </c:ext>
              </c:extLst>
            </c:dLbl>
            <c:dLbl>
              <c:idx val="5"/>
              <c:layout>
                <c:manualLayout>
                  <c:x val="4.9505683798231987E-3"/>
                  <c:y val="0"/>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7B1-4BCE-A8A1-4179B11DA0EE}"/>
                </c:ext>
              </c:extLst>
            </c:dLbl>
            <c:dLbl>
              <c:idx val="6"/>
              <c:layout>
                <c:manualLayout>
                  <c:x val="5.9406820557878263E-2"/>
                  <c:y val="3.0989208960555112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7B1-4BCE-A8A1-4179B11DA0EE}"/>
                </c:ext>
              </c:extLst>
            </c:dLbl>
            <c:dLbl>
              <c:idx val="7"/>
              <c:layout>
                <c:manualLayout>
                  <c:x val="2.6403031359057059E-2"/>
                  <c:y val="-2.3837853046580853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7B1-4BCE-A8A1-4179B11DA0EE}"/>
                </c:ext>
              </c:extLst>
            </c:dLbl>
            <c:dLbl>
              <c:idx val="8"/>
              <c:layout>
                <c:manualLayout>
                  <c:x val="4.6205304878349729E-2"/>
                  <c:y val="0"/>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7B1-4BCE-A8A1-4179B11DA0EE}"/>
                </c:ext>
              </c:extLst>
            </c:dLbl>
            <c:dLbl>
              <c:idx val="9"/>
              <c:layout>
                <c:manualLayout>
                  <c:x val="-3.960454703858559E-2"/>
                  <c:y val="1.1918926523290253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77B1-4BCE-A8A1-4179B11DA0EE}"/>
                </c:ext>
              </c:extLst>
            </c:dLbl>
            <c:dLbl>
              <c:idx val="10"/>
              <c:layout>
                <c:manualLayout>
                  <c:x val="-4.6205304878349854E-2"/>
                  <c:y val="2.3837853046579979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77B1-4BCE-A8A1-4179B11DA0EE}"/>
                </c:ext>
              </c:extLst>
            </c:dLbl>
            <c:dLbl>
              <c:idx val="11"/>
              <c:layout>
                <c:manualLayout>
                  <c:x val="-8.0859283537112248E-2"/>
                  <c:y val="-2.3837853046580855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77B1-4BCE-A8A1-4179B11DA0EE}"/>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'Therapeutic Area'!$A$5:$A$16</c:f>
              <c:strCache>
                <c:ptCount val="12"/>
                <c:pt idx="0">
                  <c:v>CARDIOVASCULAR</c:v>
                </c:pt>
                <c:pt idx="1">
                  <c:v>DERMATOLOGY</c:v>
                </c:pt>
                <c:pt idx="2">
                  <c:v>GASTROINTESTINAL</c:v>
                </c:pt>
                <c:pt idx="3">
                  <c:v>GENETIC DISEASES</c:v>
                </c:pt>
                <c:pt idx="4">
                  <c:v>HEMATOLOGY</c:v>
                </c:pt>
                <c:pt idx="5">
                  <c:v>IMMUNOLOGY</c:v>
                </c:pt>
                <c:pt idx="6">
                  <c:v>INFECTIOUS DISEASES</c:v>
                </c:pt>
                <c:pt idx="7">
                  <c:v>INFLAMMATION</c:v>
                </c:pt>
                <c:pt idx="8">
                  <c:v>METABOLIC DISEASE</c:v>
                </c:pt>
                <c:pt idx="9">
                  <c:v>NEUROLOGY</c:v>
                </c:pt>
                <c:pt idx="10">
                  <c:v>ONCOLOGY</c:v>
                </c:pt>
                <c:pt idx="11">
                  <c:v>VACCINES</c:v>
                </c:pt>
              </c:strCache>
            </c:strRef>
          </c:cat>
          <c:val>
            <c:numRef>
              <c:f>'Therapeutic Area'!$B$5:$B$16</c:f>
              <c:numCache>
                <c:formatCode>General</c:formatCode>
                <c:ptCount val="12"/>
                <c:pt idx="0">
                  <c:v>3</c:v>
                </c:pt>
                <c:pt idx="1">
                  <c:v>2</c:v>
                </c:pt>
                <c:pt idx="2">
                  <c:v>1</c:v>
                </c:pt>
                <c:pt idx="3">
                  <c:v>1</c:v>
                </c:pt>
                <c:pt idx="4">
                  <c:v>11</c:v>
                </c:pt>
                <c:pt idx="5">
                  <c:v>3</c:v>
                </c:pt>
                <c:pt idx="6">
                  <c:v>3</c:v>
                </c:pt>
                <c:pt idx="7">
                  <c:v>11</c:v>
                </c:pt>
                <c:pt idx="8">
                  <c:v>3</c:v>
                </c:pt>
                <c:pt idx="9">
                  <c:v>5</c:v>
                </c:pt>
                <c:pt idx="10">
                  <c:v>33</c:v>
                </c:pt>
                <c:pt idx="11">
                  <c:v>3</c:v>
                </c:pt>
              </c:numCache>
            </c:numRef>
          </c:val>
          <c:extLst>
            <c:ext xmlns:c16="http://schemas.microsoft.com/office/drawing/2014/chart" uri="{C3380CC4-5D6E-409C-BE32-E72D297353CC}">
              <c16:uniqueId val="{00000018-77B1-4BCE-A8A1-4179B11DA0E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D39F0-3F6A-4112-A354-0A928643F67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ECA97ADB-15BE-45D6-A319-D605ABFB7C38}">
      <dgm:prSet phldrT="[テキスト]" custT="1"/>
      <dgm:spPr/>
      <dgm:t>
        <a:bodyPr/>
        <a:lstStyle/>
        <a:p>
          <a:pPr marL="0" lvl="0" indent="0" algn="l" defTabSz="888733" rtl="0" eaLnBrk="1" latinLnBrk="0" hangingPunct="1">
            <a:lnSpc>
              <a:spcPct val="90000"/>
            </a:lnSpc>
            <a:spcBef>
              <a:spcPct val="0"/>
            </a:spcBef>
            <a:spcAft>
              <a:spcPct val="35000"/>
            </a:spcAft>
            <a:buNone/>
          </a:pPr>
          <a:r>
            <a:rPr lang="en-US" altLang="ja-JP" sz="1600" b="1" kern="1200" dirty="0">
              <a:solidFill>
                <a:srgbClr val="000000">
                  <a:hueOff val="0"/>
                  <a:satOff val="0"/>
                  <a:lumOff val="0"/>
                  <a:alphaOff val="0"/>
                </a:srgbClr>
              </a:solidFill>
              <a:latin typeface="Arial" panose="020B0604020202020204"/>
              <a:ea typeface="ＭＳ Ｐゴシック" panose="020B0600070205080204" pitchFamily="50" charset="-128"/>
              <a:cs typeface="+mn-cs"/>
            </a:rPr>
            <a:t>2024</a:t>
          </a:r>
          <a:endParaRPr lang="ja-JP" altLang="en-US" sz="1600" b="1" kern="1200" dirty="0">
            <a:solidFill>
              <a:srgbClr val="000000">
                <a:hueOff val="0"/>
                <a:satOff val="0"/>
                <a:lumOff val="0"/>
                <a:alphaOff val="0"/>
              </a:srgbClr>
            </a:solidFill>
            <a:latin typeface="Arial" panose="020B0604020202020204"/>
            <a:ea typeface="ＭＳ Ｐゴシック" panose="020B0600070205080204" pitchFamily="50" charset="-128"/>
            <a:cs typeface="+mn-cs"/>
          </a:endParaRPr>
        </a:p>
      </dgm:t>
    </dgm:pt>
    <dgm:pt modelId="{45791847-197A-49CA-BBCC-4BACF6E651D7}" type="parTrans" cxnId="{F0612ABA-77B4-4AA0-8C4D-796643906388}">
      <dgm:prSet/>
      <dgm:spPr/>
      <dgm:t>
        <a:bodyPr/>
        <a:lstStyle/>
        <a:p>
          <a:endParaRPr kumimoji="1" lang="ja-JP" altLang="en-US">
            <a:solidFill>
              <a:srgbClr val="FF0000"/>
            </a:solidFill>
          </a:endParaRPr>
        </a:p>
      </dgm:t>
    </dgm:pt>
    <dgm:pt modelId="{727617F2-8AB6-4F02-B93A-2A3F0314A984}" type="sibTrans" cxnId="{F0612ABA-77B4-4AA0-8C4D-796643906388}">
      <dgm:prSet/>
      <dgm:spPr/>
      <dgm:t>
        <a:bodyPr/>
        <a:lstStyle/>
        <a:p>
          <a:endParaRPr kumimoji="1" lang="ja-JP" altLang="en-US">
            <a:solidFill>
              <a:srgbClr val="FF0000"/>
            </a:solidFill>
          </a:endParaRPr>
        </a:p>
      </dgm:t>
    </dgm:pt>
    <dgm:pt modelId="{6B0DEA4E-4A4A-43F6-BDC2-08105A012619}">
      <dgm:prSet phldrT="[テキスト]" custT="1"/>
      <dgm:spPr>
        <a:noFill/>
        <a:ln/>
      </dgm:spPr>
      <dgm:t>
        <a:bodyPr spcFirstLastPara="0" vert="horz" wrap="square" lIns="205401" tIns="0" rIns="0" bIns="0" numCol="1" spcCol="1270" rtlCol="0" anchor="t" anchorCtr="0"/>
        <a:lstStyle/>
        <a:p>
          <a:pPr marL="0" algn="l" defTabSz="888733" rtl="0" eaLnBrk="1" latinLnBrk="0" hangingPunct="1">
            <a:lnSpc>
              <a:spcPct val="90000"/>
            </a:lnSpc>
            <a:spcBef>
              <a:spcPct val="0"/>
            </a:spcBef>
            <a:spcAft>
              <a:spcPct val="35000"/>
            </a:spcAft>
          </a:pPr>
          <a:r>
            <a:rPr lang="en-US" altLang="ja-JP" sz="1600" b="1" kern="1200">
              <a:solidFill>
                <a:srgbClr val="000000">
                  <a:hueOff val="0"/>
                  <a:satOff val="0"/>
                  <a:lumOff val="0"/>
                  <a:alphaOff val="0"/>
                </a:srgbClr>
              </a:solidFill>
              <a:latin typeface="Arial" panose="020B0604020202020204"/>
              <a:ea typeface="ＭＳ Ｐゴシック" panose="020B0600070205080204" pitchFamily="50" charset="-128"/>
              <a:cs typeface="+mn-cs"/>
            </a:rPr>
            <a:t>2006</a:t>
          </a:r>
          <a:endParaRPr lang="ja-JP" altLang="en-US" sz="1600" b="1" kern="1200">
            <a:solidFill>
              <a:srgbClr val="000000">
                <a:hueOff val="0"/>
                <a:satOff val="0"/>
                <a:lumOff val="0"/>
                <a:alphaOff val="0"/>
              </a:srgbClr>
            </a:solidFill>
            <a:latin typeface="Arial" panose="020B0604020202020204"/>
            <a:ea typeface="ＭＳ Ｐゴシック" panose="020B0600070205080204" pitchFamily="50" charset="-128"/>
            <a:cs typeface="+mn-cs"/>
          </a:endParaRPr>
        </a:p>
      </dgm:t>
    </dgm:pt>
    <dgm:pt modelId="{8ED8E72E-6C1E-4E26-B9E7-1B688BCC7120}" type="parTrans" cxnId="{7303D7E7-3D3B-4A9B-87EC-DE63D3964675}">
      <dgm:prSet/>
      <dgm:spPr/>
      <dgm:t>
        <a:bodyPr/>
        <a:lstStyle/>
        <a:p>
          <a:endParaRPr kumimoji="1" lang="ja-JP" altLang="en-US">
            <a:solidFill>
              <a:srgbClr val="FF0000"/>
            </a:solidFill>
          </a:endParaRPr>
        </a:p>
      </dgm:t>
    </dgm:pt>
    <dgm:pt modelId="{FD4DDADA-3081-4C13-87CE-7B7ED3D3D2FC}" type="sibTrans" cxnId="{7303D7E7-3D3B-4A9B-87EC-DE63D3964675}">
      <dgm:prSet/>
      <dgm:spPr/>
      <dgm:t>
        <a:bodyPr/>
        <a:lstStyle/>
        <a:p>
          <a:endParaRPr kumimoji="1" lang="ja-JP" altLang="en-US">
            <a:solidFill>
              <a:srgbClr val="FF0000"/>
            </a:solidFill>
          </a:endParaRPr>
        </a:p>
      </dgm:t>
    </dgm:pt>
    <dgm:pt modelId="{52B48D65-324D-45F4-B21A-0927ED12B5EF}">
      <dgm:prSet phldrT="[テキスト]" custT="1"/>
      <dgm:spPr>
        <a:noFill/>
      </dgm:spPr>
      <dgm:t>
        <a:bodyPr wrap="square" rtlCol="0"/>
        <a:lstStyle/>
        <a:p>
          <a:r>
            <a:rPr lang="en-US" altLang="ja-JP" sz="1600" b="1" kern="1200">
              <a:solidFill>
                <a:srgbClr val="000000">
                  <a:hueOff val="0"/>
                  <a:satOff val="0"/>
                  <a:lumOff val="0"/>
                  <a:alphaOff val="0"/>
                </a:srgbClr>
              </a:solidFill>
              <a:latin typeface="Arial" panose="020B0604020202020204"/>
              <a:ea typeface="ＭＳ Ｐゴシック" panose="020B0600070205080204" pitchFamily="50" charset="-128"/>
              <a:cs typeface="+mn-cs"/>
            </a:rPr>
            <a:t>2012</a:t>
          </a:r>
          <a:endParaRPr lang="ja-JP" altLang="en-US" sz="1600" b="1" kern="1200">
            <a:solidFill>
              <a:srgbClr val="000000">
                <a:hueOff val="0"/>
                <a:satOff val="0"/>
                <a:lumOff val="0"/>
                <a:alphaOff val="0"/>
              </a:srgbClr>
            </a:solidFill>
            <a:latin typeface="Arial" panose="020B0604020202020204"/>
            <a:ea typeface="ＭＳ Ｐゴシック" panose="020B0600070205080204" pitchFamily="50" charset="-128"/>
            <a:cs typeface="+mn-cs"/>
          </a:endParaRPr>
        </a:p>
      </dgm:t>
    </dgm:pt>
    <dgm:pt modelId="{74BE25F6-6D51-47E6-AFD4-E3AE4E24E5EB}" type="parTrans" cxnId="{8DAA2187-84F8-4C65-AD07-16B8F11A0998}">
      <dgm:prSet/>
      <dgm:spPr/>
      <dgm:t>
        <a:bodyPr/>
        <a:lstStyle/>
        <a:p>
          <a:endParaRPr kumimoji="1" lang="ja-JP" altLang="en-US">
            <a:solidFill>
              <a:srgbClr val="FF0000"/>
            </a:solidFill>
          </a:endParaRPr>
        </a:p>
      </dgm:t>
    </dgm:pt>
    <dgm:pt modelId="{B167CCDC-53EC-4B09-9BDA-0E1B03D0B6FF}" type="sibTrans" cxnId="{8DAA2187-84F8-4C65-AD07-16B8F11A0998}">
      <dgm:prSet/>
      <dgm:spPr/>
      <dgm:t>
        <a:bodyPr/>
        <a:lstStyle/>
        <a:p>
          <a:endParaRPr kumimoji="1" lang="ja-JP" altLang="en-US">
            <a:solidFill>
              <a:srgbClr val="FF0000"/>
            </a:solidFill>
          </a:endParaRPr>
        </a:p>
      </dgm:t>
    </dgm:pt>
    <dgm:pt modelId="{AAB9292F-2103-4EBE-B450-B96978C6A4A1}" type="pres">
      <dgm:prSet presAssocID="{FA1D39F0-3F6A-4112-A354-0A928643F67E}" presName="arrowDiagram" presStyleCnt="0">
        <dgm:presLayoutVars>
          <dgm:chMax val="5"/>
          <dgm:dir/>
          <dgm:resizeHandles val="exact"/>
        </dgm:presLayoutVars>
      </dgm:prSet>
      <dgm:spPr/>
    </dgm:pt>
    <dgm:pt modelId="{E7AF0E76-9569-4A22-B98A-7E665C94AFED}" type="pres">
      <dgm:prSet presAssocID="{FA1D39F0-3F6A-4112-A354-0A928643F67E}" presName="arrow" presStyleLbl="bgShp" presStyleIdx="0" presStyleCnt="1" custScaleX="131814" custLinFactNeighborX="1615" custLinFactNeighborY="90"/>
      <dgm:spPr/>
    </dgm:pt>
    <dgm:pt modelId="{AE47AF19-82D2-406D-A264-09AA464B2AB2}" type="pres">
      <dgm:prSet presAssocID="{FA1D39F0-3F6A-4112-A354-0A928643F67E}" presName="arrowDiagram3" presStyleCnt="0"/>
      <dgm:spPr/>
    </dgm:pt>
    <dgm:pt modelId="{1AC94A8A-C7E0-4E5F-8842-23B6612CC368}" type="pres">
      <dgm:prSet presAssocID="{6B0DEA4E-4A4A-43F6-BDC2-08105A012619}" presName="bullet3a" presStyleLbl="node1" presStyleIdx="0" presStyleCnt="3" custLinFactX="-366137" custLinFactY="100000" custLinFactNeighborX="-400000" custLinFactNeighborY="164244"/>
      <dgm:spPr/>
    </dgm:pt>
    <dgm:pt modelId="{66038B75-F0C8-42C9-8FAC-FF3D62347FC0}" type="pres">
      <dgm:prSet presAssocID="{6B0DEA4E-4A4A-43F6-BDC2-08105A012619}" presName="textBox3a" presStyleLbl="revTx" presStyleIdx="0" presStyleCnt="3" custScaleX="58861" custScaleY="25178" custLinFactX="-16076" custLinFactNeighborX="-100000" custLinFactNeighborY="14681">
        <dgm:presLayoutVars>
          <dgm:bulletEnabled val="1"/>
        </dgm:presLayoutVars>
      </dgm:prSet>
      <dgm:spPr>
        <a:xfrm>
          <a:off x="1795228" y="3665028"/>
          <a:ext cx="1921691" cy="1489723"/>
        </a:xfrm>
        <a:prstGeom prst="rect">
          <a:avLst/>
        </a:prstGeom>
      </dgm:spPr>
    </dgm:pt>
    <dgm:pt modelId="{50914C0A-F119-4586-AF64-CA7F677FA198}" type="pres">
      <dgm:prSet presAssocID="{52B48D65-324D-45F4-B21A-0927ED12B5EF}" presName="bullet3b" presStyleLbl="node1" presStyleIdx="1" presStyleCnt="3" custLinFactX="-300000" custLinFactY="100000" custLinFactNeighborX="-316464" custLinFactNeighborY="158941"/>
      <dgm:spPr/>
    </dgm:pt>
    <dgm:pt modelId="{FDBD30F5-CE72-4A41-80F1-62AABADE34FD}" type="pres">
      <dgm:prSet presAssocID="{52B48D65-324D-45F4-B21A-0927ED12B5EF}" presName="textBox3b" presStyleLbl="revTx" presStyleIdx="1" presStyleCnt="3" custScaleX="57609" custScaleY="13555" custLinFactX="-50556" custLinFactNeighborX="-100000" custLinFactNeighborY="4211">
        <dgm:presLayoutVars>
          <dgm:bulletEnabled val="1"/>
        </dgm:presLayoutVars>
      </dgm:prSet>
      <dgm:spPr>
        <a:xfrm>
          <a:off x="3158220" y="2914376"/>
          <a:ext cx="1979424" cy="866829"/>
        </a:xfrm>
        <a:prstGeom prst="rect">
          <a:avLst/>
        </a:prstGeom>
      </dgm:spPr>
    </dgm:pt>
    <dgm:pt modelId="{A4CA5EA5-F6B5-408D-A955-C6A445D21A55}" type="pres">
      <dgm:prSet presAssocID="{ECA97ADB-15BE-45D6-A319-D605ABFB7C38}" presName="bullet3c" presStyleLbl="node1" presStyleIdx="2" presStyleCnt="3" custLinFactX="219273" custLinFactNeighborX="300000" custLinFactNeighborY="-57958"/>
      <dgm:spPr/>
    </dgm:pt>
    <dgm:pt modelId="{0619A1AA-F8C6-4C0A-8C14-C20272245614}" type="pres">
      <dgm:prSet presAssocID="{ECA97ADB-15BE-45D6-A319-D605ABFB7C38}" presName="textBox3c" presStyleLbl="revTx" presStyleIdx="2" presStyleCnt="3" custScaleX="61168" custScaleY="13287" custLinFactNeighborX="95985" custLinFactNeighborY="-31990">
        <dgm:presLayoutVars>
          <dgm:bulletEnabled val="1"/>
        </dgm:presLayoutVars>
      </dgm:prSet>
      <dgm:spPr/>
    </dgm:pt>
  </dgm:ptLst>
  <dgm:cxnLst>
    <dgm:cxn modelId="{B7E88A30-FBFC-4B30-8285-983260932759}" type="presOf" srcId="{52B48D65-324D-45F4-B21A-0927ED12B5EF}" destId="{FDBD30F5-CE72-4A41-80F1-62AABADE34FD}" srcOrd="0" destOrd="0" presId="urn:microsoft.com/office/officeart/2005/8/layout/arrow2"/>
    <dgm:cxn modelId="{8DAA2187-84F8-4C65-AD07-16B8F11A0998}" srcId="{FA1D39F0-3F6A-4112-A354-0A928643F67E}" destId="{52B48D65-324D-45F4-B21A-0927ED12B5EF}" srcOrd="1" destOrd="0" parTransId="{74BE25F6-6D51-47E6-AFD4-E3AE4E24E5EB}" sibTransId="{B167CCDC-53EC-4B09-9BDA-0E1B03D0B6FF}"/>
    <dgm:cxn modelId="{69043E99-85A4-4DD6-9494-8061F6AA141A}" type="presOf" srcId="{6B0DEA4E-4A4A-43F6-BDC2-08105A012619}" destId="{66038B75-F0C8-42C9-8FAC-FF3D62347FC0}" srcOrd="0" destOrd="0" presId="urn:microsoft.com/office/officeart/2005/8/layout/arrow2"/>
    <dgm:cxn modelId="{1E5C8D9C-40F5-410D-952D-0025E89191A3}" type="presOf" srcId="{ECA97ADB-15BE-45D6-A319-D605ABFB7C38}" destId="{0619A1AA-F8C6-4C0A-8C14-C20272245614}" srcOrd="0" destOrd="0" presId="urn:microsoft.com/office/officeart/2005/8/layout/arrow2"/>
    <dgm:cxn modelId="{F0612ABA-77B4-4AA0-8C4D-796643906388}" srcId="{FA1D39F0-3F6A-4112-A354-0A928643F67E}" destId="{ECA97ADB-15BE-45D6-A319-D605ABFB7C38}" srcOrd="2" destOrd="0" parTransId="{45791847-197A-49CA-BBCC-4BACF6E651D7}" sibTransId="{727617F2-8AB6-4F02-B93A-2A3F0314A984}"/>
    <dgm:cxn modelId="{7303D7E7-3D3B-4A9B-87EC-DE63D3964675}" srcId="{FA1D39F0-3F6A-4112-A354-0A928643F67E}" destId="{6B0DEA4E-4A4A-43F6-BDC2-08105A012619}" srcOrd="0" destOrd="0" parTransId="{8ED8E72E-6C1E-4E26-B9E7-1B688BCC7120}" sibTransId="{FD4DDADA-3081-4C13-87CE-7B7ED3D3D2FC}"/>
    <dgm:cxn modelId="{D58B36E9-EF62-4A50-9137-ABA35DCAAFF7}" type="presOf" srcId="{FA1D39F0-3F6A-4112-A354-0A928643F67E}" destId="{AAB9292F-2103-4EBE-B450-B96978C6A4A1}" srcOrd="0" destOrd="0" presId="urn:microsoft.com/office/officeart/2005/8/layout/arrow2"/>
    <dgm:cxn modelId="{D5E763DE-9F2B-4C09-842A-D8924DF12889}" type="presParOf" srcId="{AAB9292F-2103-4EBE-B450-B96978C6A4A1}" destId="{E7AF0E76-9569-4A22-B98A-7E665C94AFED}" srcOrd="0" destOrd="0" presId="urn:microsoft.com/office/officeart/2005/8/layout/arrow2"/>
    <dgm:cxn modelId="{0B18C603-F5B6-4273-9745-A736D97071F5}" type="presParOf" srcId="{AAB9292F-2103-4EBE-B450-B96978C6A4A1}" destId="{AE47AF19-82D2-406D-A264-09AA464B2AB2}" srcOrd="1" destOrd="0" presId="urn:microsoft.com/office/officeart/2005/8/layout/arrow2"/>
    <dgm:cxn modelId="{3B90D279-E7A4-428E-93EB-67EE945B7B11}" type="presParOf" srcId="{AE47AF19-82D2-406D-A264-09AA464B2AB2}" destId="{1AC94A8A-C7E0-4E5F-8842-23B6612CC368}" srcOrd="0" destOrd="0" presId="urn:microsoft.com/office/officeart/2005/8/layout/arrow2"/>
    <dgm:cxn modelId="{84A87EE6-F71F-4FCA-B450-EDCA7B2084BD}" type="presParOf" srcId="{AE47AF19-82D2-406D-A264-09AA464B2AB2}" destId="{66038B75-F0C8-42C9-8FAC-FF3D62347FC0}" srcOrd="1" destOrd="0" presId="urn:microsoft.com/office/officeart/2005/8/layout/arrow2"/>
    <dgm:cxn modelId="{09D86AA5-17CF-4552-8215-459C26585E65}" type="presParOf" srcId="{AE47AF19-82D2-406D-A264-09AA464B2AB2}" destId="{50914C0A-F119-4586-AF64-CA7F677FA198}" srcOrd="2" destOrd="0" presId="urn:microsoft.com/office/officeart/2005/8/layout/arrow2"/>
    <dgm:cxn modelId="{3E67F772-6A73-43FB-9574-AC4E78467C31}" type="presParOf" srcId="{AE47AF19-82D2-406D-A264-09AA464B2AB2}" destId="{FDBD30F5-CE72-4A41-80F1-62AABADE34FD}" srcOrd="3" destOrd="0" presId="urn:microsoft.com/office/officeart/2005/8/layout/arrow2"/>
    <dgm:cxn modelId="{E29E2CC4-40A8-4A29-90C6-3B8461382442}" type="presParOf" srcId="{AE47AF19-82D2-406D-A264-09AA464B2AB2}" destId="{A4CA5EA5-F6B5-408D-A955-C6A445D21A55}" srcOrd="4" destOrd="0" presId="urn:microsoft.com/office/officeart/2005/8/layout/arrow2"/>
    <dgm:cxn modelId="{A577CA70-84C7-4AD3-A17B-D28840EBF0D5}" type="presParOf" srcId="{AE47AF19-82D2-406D-A264-09AA464B2AB2}" destId="{0619A1AA-F8C6-4C0A-8C14-C20272245614}"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F0E76-9569-4A22-B98A-7E665C94AFED}">
      <dsp:nvSpPr>
        <dsp:cNvPr id="0" name=""/>
        <dsp:cNvSpPr/>
      </dsp:nvSpPr>
      <dsp:spPr>
        <a:xfrm>
          <a:off x="-326012" y="0"/>
          <a:ext cx="11520687" cy="546256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94A8A-C7E0-4E5F-8842-23B6612CC368}">
      <dsp:nvSpPr>
        <dsp:cNvPr id="0" name=""/>
        <dsp:cNvSpPr/>
      </dsp:nvSpPr>
      <dsp:spPr>
        <a:xfrm>
          <a:off x="433279" y="4370739"/>
          <a:ext cx="227242" cy="227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38B75-F0C8-42C9-8FAC-FF3D62347FC0}">
      <dsp:nvSpPr>
        <dsp:cNvPr id="0" name=""/>
        <dsp:cNvSpPr/>
      </dsp:nvSpPr>
      <dsp:spPr>
        <a:xfrm>
          <a:off x="342954" y="4706252"/>
          <a:ext cx="1198672" cy="39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401" tIns="0" rIns="0" bIns="0" numCol="1" spcCol="1270" rtlCol="0" anchor="t" anchorCtr="0">
          <a:noAutofit/>
        </a:bodyPr>
        <a:lstStyle/>
        <a:p>
          <a:pPr marL="0" lvl="0" indent="0" algn="l" defTabSz="888733" rtl="0" eaLnBrk="1" latinLnBrk="0" hangingPunct="1">
            <a:lnSpc>
              <a:spcPct val="90000"/>
            </a:lnSpc>
            <a:spcBef>
              <a:spcPct val="0"/>
            </a:spcBef>
            <a:spcAft>
              <a:spcPct val="35000"/>
            </a:spcAft>
            <a:buNone/>
          </a:pPr>
          <a:r>
            <a:rPr lang="en-US" altLang="ja-JP" sz="1600" b="1" kern="1200">
              <a:solidFill>
                <a:srgbClr val="000000">
                  <a:hueOff val="0"/>
                  <a:satOff val="0"/>
                  <a:lumOff val="0"/>
                  <a:alphaOff val="0"/>
                </a:srgbClr>
              </a:solidFill>
              <a:latin typeface="Arial" panose="020B0604020202020204"/>
              <a:ea typeface="ＭＳ Ｐゴシック" panose="020B0600070205080204" pitchFamily="50" charset="-128"/>
              <a:cs typeface="+mn-cs"/>
            </a:rPr>
            <a:t>2006</a:t>
          </a:r>
          <a:endParaRPr lang="ja-JP" altLang="en-US" sz="1600" b="1" kern="1200">
            <a:solidFill>
              <a:srgbClr val="000000">
                <a:hueOff val="0"/>
                <a:satOff val="0"/>
                <a:lumOff val="0"/>
                <a:alphaOff val="0"/>
              </a:srgbClr>
            </a:solidFill>
            <a:latin typeface="Arial" panose="020B0604020202020204"/>
            <a:ea typeface="ＭＳ Ｐゴシック" panose="020B0600070205080204" pitchFamily="50" charset="-128"/>
            <a:cs typeface="+mn-cs"/>
          </a:endParaRPr>
        </a:p>
      </dsp:txBody>
      <dsp:txXfrm>
        <a:off x="342954" y="4706252"/>
        <a:ext cx="1198672" cy="397480"/>
      </dsp:txXfrm>
    </dsp:sp>
    <dsp:sp modelId="{50914C0A-F119-4586-AF64-CA7F677FA198}">
      <dsp:nvSpPr>
        <dsp:cNvPr id="0" name=""/>
        <dsp:cNvSpPr/>
      </dsp:nvSpPr>
      <dsp:spPr>
        <a:xfrm>
          <a:off x="1647783" y="3349229"/>
          <a:ext cx="410785" cy="4107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D30F5-CE72-4A41-80F1-62AABADE34FD}">
      <dsp:nvSpPr>
        <dsp:cNvPr id="0" name=""/>
        <dsp:cNvSpPr/>
      </dsp:nvSpPr>
      <dsp:spPr>
        <a:xfrm>
          <a:off x="1672018" y="3900482"/>
          <a:ext cx="1208421" cy="402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667" tIns="0" rIns="0" bIns="0" numCol="1" spcCol="1270" rtlCol="0" anchor="t" anchorCtr="0">
          <a:noAutofit/>
        </a:bodyPr>
        <a:lstStyle/>
        <a:p>
          <a:pPr marL="0" lvl="0" indent="0" algn="l" defTabSz="711200">
            <a:lnSpc>
              <a:spcPct val="90000"/>
            </a:lnSpc>
            <a:spcBef>
              <a:spcPct val="0"/>
            </a:spcBef>
            <a:spcAft>
              <a:spcPct val="35000"/>
            </a:spcAft>
            <a:buNone/>
          </a:pPr>
          <a:r>
            <a:rPr lang="en-US" altLang="ja-JP" sz="1600" b="1" kern="1200">
              <a:solidFill>
                <a:srgbClr val="000000">
                  <a:hueOff val="0"/>
                  <a:satOff val="0"/>
                  <a:lumOff val="0"/>
                  <a:alphaOff val="0"/>
                </a:srgbClr>
              </a:solidFill>
              <a:latin typeface="Arial" panose="020B0604020202020204"/>
              <a:ea typeface="ＭＳ Ｐゴシック" panose="020B0600070205080204" pitchFamily="50" charset="-128"/>
              <a:cs typeface="+mn-cs"/>
            </a:rPr>
            <a:t>2012</a:t>
          </a:r>
          <a:endParaRPr lang="ja-JP" altLang="en-US" sz="1600" b="1" kern="1200">
            <a:solidFill>
              <a:srgbClr val="000000">
                <a:hueOff val="0"/>
                <a:satOff val="0"/>
                <a:lumOff val="0"/>
                <a:alphaOff val="0"/>
              </a:srgbClr>
            </a:solidFill>
            <a:latin typeface="Arial" panose="020B0604020202020204"/>
            <a:ea typeface="ＭＳ Ｐゴシック" panose="020B0600070205080204" pitchFamily="50" charset="-128"/>
            <a:cs typeface="+mn-cs"/>
          </a:endParaRPr>
        </a:p>
      </dsp:txBody>
      <dsp:txXfrm>
        <a:off x="1672018" y="3900482"/>
        <a:ext cx="1208421" cy="402805"/>
      </dsp:txXfrm>
    </dsp:sp>
    <dsp:sp modelId="{A4CA5EA5-F6B5-408D-A955-C6A445D21A55}">
      <dsp:nvSpPr>
        <dsp:cNvPr id="0" name=""/>
        <dsp:cNvSpPr/>
      </dsp:nvSpPr>
      <dsp:spPr>
        <a:xfrm>
          <a:off x="9542422" y="1052766"/>
          <a:ext cx="568107" cy="568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9A1AA-F8C6-4C0A-8C14-C20272245614}">
      <dsp:nvSpPr>
        <dsp:cNvPr id="0" name=""/>
        <dsp:cNvSpPr/>
      </dsp:nvSpPr>
      <dsp:spPr>
        <a:xfrm>
          <a:off x="9297130" y="2097610"/>
          <a:ext cx="1283075" cy="50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028" tIns="0" rIns="0" bIns="0" numCol="1" spcCol="1270" anchor="t" anchorCtr="0">
          <a:noAutofit/>
        </a:bodyPr>
        <a:lstStyle/>
        <a:p>
          <a:pPr marL="0" lvl="0" indent="0" algn="l" defTabSz="888733" rtl="0" eaLnBrk="1" latinLnBrk="0" hangingPunct="1">
            <a:lnSpc>
              <a:spcPct val="90000"/>
            </a:lnSpc>
            <a:spcBef>
              <a:spcPct val="0"/>
            </a:spcBef>
            <a:spcAft>
              <a:spcPct val="35000"/>
            </a:spcAft>
            <a:buNone/>
          </a:pPr>
          <a:r>
            <a:rPr lang="en-US" altLang="ja-JP" sz="1600" b="1" kern="1200" dirty="0">
              <a:solidFill>
                <a:srgbClr val="000000">
                  <a:hueOff val="0"/>
                  <a:satOff val="0"/>
                  <a:lumOff val="0"/>
                  <a:alphaOff val="0"/>
                </a:srgbClr>
              </a:solidFill>
              <a:latin typeface="Arial" panose="020B0604020202020204"/>
              <a:ea typeface="ＭＳ Ｐゴシック" panose="020B0600070205080204" pitchFamily="50" charset="-128"/>
              <a:cs typeface="+mn-cs"/>
            </a:rPr>
            <a:t>2024</a:t>
          </a:r>
          <a:endParaRPr lang="ja-JP" altLang="en-US" sz="1600" b="1" kern="1200" dirty="0">
            <a:solidFill>
              <a:srgbClr val="000000">
                <a:hueOff val="0"/>
                <a:satOff val="0"/>
                <a:lumOff val="0"/>
                <a:alphaOff val="0"/>
              </a:srgbClr>
            </a:solidFill>
            <a:latin typeface="Arial" panose="020B0604020202020204"/>
            <a:ea typeface="ＭＳ Ｐゴシック" panose="020B0600070205080204" pitchFamily="50" charset="-128"/>
            <a:cs typeface="+mn-cs"/>
          </a:endParaRPr>
        </a:p>
      </dsp:txBody>
      <dsp:txXfrm>
        <a:off x="9297130" y="2097610"/>
        <a:ext cx="1283075" cy="5044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8/20/2024</a:t>
            </a:fld>
            <a:endParaRPr lang="en-US" sz="1050" dirty="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6588" y="327025"/>
            <a:ext cx="5584825"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636588" y="327025"/>
            <a:ext cx="5584825" cy="3143250"/>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6588" y="327025"/>
            <a:ext cx="5584825" cy="31432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E3C70AD-336F-E749-BF80-FF17DB0F3108}" type="slidenum">
              <a:rPr kumimoji="0" lang="en-US" sz="9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29739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6588" y="327025"/>
            <a:ext cx="5584825" cy="3143250"/>
          </a:xfrm>
        </p:spPr>
      </p:sp>
      <p:sp>
        <p:nvSpPr>
          <p:cNvPr id="3" name="Notes Placeholder 2"/>
          <p:cNvSpPr>
            <a:spLocks noGrp="1"/>
          </p:cNvSpPr>
          <p:nvPr>
            <p:ph type="body" idx="1"/>
          </p:nvPr>
        </p:nvSpPr>
        <p:spPr/>
        <p:txBody>
          <a:bodyPr/>
          <a:lstStyle/>
          <a:p>
            <a:pPr>
              <a:spcBef>
                <a:spcPts val="1484"/>
              </a:spcBef>
            </a:pPr>
            <a:endParaRPr lang="en-US" dirty="0"/>
          </a:p>
        </p:txBody>
      </p:sp>
      <p:sp>
        <p:nvSpPr>
          <p:cNvPr id="4" name="Slide Number Placeholder 3"/>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E3C70AD-336F-E749-BF80-FF17DB0F3108}" type="slidenum">
              <a:rPr kumimoji="0" lang="en-US" sz="9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279770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15</a:t>
            </a:fld>
            <a:endParaRPr lang="en-US" dirty="0"/>
          </a:p>
        </p:txBody>
      </p:sp>
    </p:spTree>
    <p:extLst>
      <p:ext uri="{BB962C8B-B14F-4D97-AF65-F5344CB8AC3E}">
        <p14:creationId xmlns:p14="http://schemas.microsoft.com/office/powerpoint/2010/main" val="60708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22620-AE98-44D2-86A3-14C6211EF999}" type="slidenum">
              <a:rPr lang="en-US" smtClean="0"/>
              <a:t>3</a:t>
            </a:fld>
            <a:endParaRPr lang="en-US"/>
          </a:p>
        </p:txBody>
      </p:sp>
    </p:spTree>
    <p:extLst>
      <p:ext uri="{BB962C8B-B14F-4D97-AF65-F5344CB8AC3E}">
        <p14:creationId xmlns:p14="http://schemas.microsoft.com/office/powerpoint/2010/main" val="135861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96D22620-AE98-44D2-86A3-14C6211EF999}" type="slidenum">
              <a:rPr lang="en-US" smtClean="0"/>
              <a:t>4</a:t>
            </a:fld>
            <a:endParaRPr lang="en-US"/>
          </a:p>
        </p:txBody>
      </p:sp>
    </p:spTree>
    <p:extLst>
      <p:ext uri="{BB962C8B-B14F-4D97-AF65-F5344CB8AC3E}">
        <p14:creationId xmlns:p14="http://schemas.microsoft.com/office/powerpoint/2010/main" val="110982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327025"/>
            <a:ext cx="5588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08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330200"/>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ctr" defTabSz="932414"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a:ln>
                  <a:noFill/>
                </a:ln>
                <a:solidFill>
                  <a:srgbClr val="000000"/>
                </a:solidFill>
                <a:effectLst/>
                <a:uLnTx/>
                <a:uFillTx/>
                <a:latin typeface="Arial"/>
                <a:cs typeface="Arial"/>
                <a:sym typeface="Arial"/>
              </a:rPr>
              <a:pPr marL="0" marR="0" lvl="0" indent="0" algn="ctr" defTabSz="932414"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0517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330200"/>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ctr" defTabSz="932414"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a:ln>
                  <a:noFill/>
                </a:ln>
                <a:solidFill>
                  <a:srgbClr val="000000"/>
                </a:solidFill>
                <a:effectLst/>
                <a:uLnTx/>
                <a:uFillTx/>
                <a:latin typeface="Arial"/>
                <a:cs typeface="Arial"/>
                <a:sym typeface="Arial"/>
              </a:rPr>
              <a:pPr marL="0" marR="0" lvl="0" indent="0" algn="ctr" defTabSz="932414"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2833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9</a:t>
            </a:fld>
            <a:endParaRPr lang="en-US" dirty="0"/>
          </a:p>
        </p:txBody>
      </p:sp>
    </p:spTree>
    <p:extLst>
      <p:ext uri="{BB962C8B-B14F-4D97-AF65-F5344CB8AC3E}">
        <p14:creationId xmlns:p14="http://schemas.microsoft.com/office/powerpoint/2010/main" val="318952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6D22620-AE98-44D2-86A3-14C6211EF999}" type="slidenum">
              <a:rPr lang="en-US" smtClean="0"/>
              <a:t>11</a:t>
            </a:fld>
            <a:endParaRPr lang="en-US"/>
          </a:p>
        </p:txBody>
      </p:sp>
    </p:spTree>
    <p:extLst>
      <p:ext uri="{BB962C8B-B14F-4D97-AF65-F5344CB8AC3E}">
        <p14:creationId xmlns:p14="http://schemas.microsoft.com/office/powerpoint/2010/main" val="126241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22620-AE98-44D2-86A3-14C6211EF999}" type="slidenum">
              <a:rPr lang="en-US" smtClean="0"/>
              <a:t>12</a:t>
            </a:fld>
            <a:endParaRPr lang="en-US"/>
          </a:p>
        </p:txBody>
      </p:sp>
    </p:spTree>
    <p:extLst>
      <p:ext uri="{BB962C8B-B14F-4D97-AF65-F5344CB8AC3E}">
        <p14:creationId xmlns:p14="http://schemas.microsoft.com/office/powerpoint/2010/main" val="3071180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10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10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8" Type="http://schemas.openxmlformats.org/officeDocument/2006/relationships/hyperlink" Target="http://www.clinicaltrials.gov/" TargetMode="Externa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slide" Target="../slides/slide3.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5.svg"/></Relationships>
</file>

<file path=ppt/slideLayouts/_rels/slideLayout10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10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hyperlink" Target="http://www.clinicaltrials.gov/" TargetMode="Externa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21.svg"/></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3.svg"/></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2.xml"/><Relationship Id="rId4" Type="http://schemas.openxmlformats.org/officeDocument/2006/relationships/slide" Target="../slides/slide5.xml"/></Relationships>
</file>

<file path=ppt/slideLayouts/_rels/slideLayout1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2.xml"/><Relationship Id="rId4" Type="http://schemas.openxmlformats.org/officeDocument/2006/relationships/slide" Target="../slides/slide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2.xml"/><Relationship Id="rId4" Type="http://schemas.openxmlformats.org/officeDocument/2006/relationships/slide" Target="../slides/slide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 Target="../slides/slide6.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slide" Target="../slides/slide9.xml"/><Relationship Id="rId11" Type="http://schemas.openxmlformats.org/officeDocument/2006/relationships/hyperlink" Target="http://www.clinicaltrials.gov/" TargetMode="External"/><Relationship Id="rId5" Type="http://schemas.openxmlformats.org/officeDocument/2006/relationships/slide" Target="../slides/slide8.xml"/><Relationship Id="rId10" Type="http://schemas.openxmlformats.org/officeDocument/2006/relationships/image" Target="../media/image9.svg"/><Relationship Id="rId4" Type="http://schemas.openxmlformats.org/officeDocument/2006/relationships/slide" Target="../slides/slide7.xml"/><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13.xml"/><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slide" Target="../slides/slide12.xml"/><Relationship Id="rId5" Type="http://schemas.openxmlformats.org/officeDocument/2006/relationships/slide" Target="../slides/slide11.xml"/><Relationship Id="rId4" Type="http://schemas.openxmlformats.org/officeDocument/2006/relationships/slide" Target="../slides/slide10.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slide" Target="../slides/slide13.xml"/><Relationship Id="rId5" Type="http://schemas.openxmlformats.org/officeDocument/2006/relationships/slide" Target="../slides/slide12.xml"/><Relationship Id="rId4" Type="http://schemas.openxmlformats.org/officeDocument/2006/relationships/slide" Target="../slides/slide11.xml"/></Relationships>
</file>

<file path=ppt/slideLayouts/_rels/slideLayout26.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slide" Target="../slides/slide13.xml"/><Relationship Id="rId5" Type="http://schemas.openxmlformats.org/officeDocument/2006/relationships/slide" Target="../slides/slide12.xml"/><Relationship Id="rId4" Type="http://schemas.openxmlformats.org/officeDocument/2006/relationships/slide" Target="../slides/slide11.xml"/></Relationships>
</file>

<file path=ppt/slideLayouts/_rels/slideLayout2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slide" Target="../slides/slide13.xml"/><Relationship Id="rId5" Type="http://schemas.openxmlformats.org/officeDocument/2006/relationships/slide" Target="../slides/slide12.xml"/><Relationship Id="rId4" Type="http://schemas.openxmlformats.org/officeDocument/2006/relationships/slide" Target="../slides/slide11.xml"/></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www.clinicaltrials.gov/" TargetMode="External"/><Relationship Id="rId13" Type="http://schemas.openxmlformats.org/officeDocument/2006/relationships/slide" Target="../slides/slide13.xml"/><Relationship Id="rId3" Type="http://schemas.openxmlformats.org/officeDocument/2006/relationships/image" Target="../media/image11.svg"/><Relationship Id="rId7" Type="http://schemas.openxmlformats.org/officeDocument/2006/relationships/image" Target="../media/image13.svg"/><Relationship Id="rId12"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slide" Target="../slides/slide11.xml"/><Relationship Id="rId5" Type="http://schemas.openxmlformats.org/officeDocument/2006/relationships/image" Target="../media/image9.svg"/><Relationship Id="rId10" Type="http://schemas.openxmlformats.org/officeDocument/2006/relationships/slide" Target="../slides/slide10.xml"/><Relationship Id="rId4" Type="http://schemas.openxmlformats.org/officeDocument/2006/relationships/image" Target="../media/image8.png"/><Relationship Id="rId9" Type="http://schemas.openxmlformats.org/officeDocument/2006/relationships/slide" Target="../slides/slide3.xml"/></Relationships>
</file>

<file path=ppt/slideLayouts/_rels/slideLayout2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s/slide6.xml"/><Relationship Id="rId7" Type="http://schemas.openxmlformats.org/officeDocument/2006/relationships/image" Target="../media/image9.svg"/><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hyperlink" Target="http://www.clinicaltrials.gov/" TargetMode="External"/><Relationship Id="rId4" Type="http://schemas.openxmlformats.org/officeDocument/2006/relationships/image" Target="../media/image6.png"/><Relationship Id="rId9" Type="http://schemas.openxmlformats.org/officeDocument/2006/relationships/image" Target="../media/image13.svg"/></Relationships>
</file>

<file path=ppt/slideLayouts/_rels/slideLayout3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hyperlink" Target="http://www.clinicaltrials.gov/" TargetMode="Externa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slide" Target="../slides/slide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hyperlink" Target="http://www.clinicaltrials.gov/" TargetMode="Externa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15.svg"/></Relationships>
</file>

<file path=ppt/slideLayouts/_rels/slideLayout4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4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www.clinicaltrials.gov/" TargetMode="Externa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slide" Target="../slides/slide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hyperlink" Target="http://www.clinicaltrials.gov/"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4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5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5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9.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hyperlink" Target="http://www.clinicaltrials.gov/" TargetMode="Externa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21.sv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hyperlink" Target="http://www.clinicaltrials.gov/"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6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9.sv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3.sv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hyperlink" Target="http://www.clinicaltrials.gov/" TargetMode="Externa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21.sv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hyperlink" Target="http://www.clinicaltrials.gov/" TargetMode="External"/></Relationships>
</file>

<file path=ppt/slideLayouts/_rels/slideLayout7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7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hyperlink" Target="http://www.clinicaltrials.gov/" TargetMode="External"/></Relationships>
</file>

<file path=ppt/slideLayouts/_rels/slideLayout7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8" Type="http://schemas.openxmlformats.org/officeDocument/2006/relationships/hyperlink" Target="http://www.clinicaltrials.gov/" TargetMode="Externa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slide" Target="../slides/slide3.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9.sv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5.sv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hyperlink" Target="http://www.clinicaltrials.gov/" TargetMode="Externa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21.sv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hyperlink" Target="http://www.clinicaltrials.gov/" TargetMode="Externa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hyperlink" Target="http://www.clinicaltrials.gov/" TargetMode="Externa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21.sv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svg"/><Relationship Id="rId7"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clinicaltrials.gov/"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3.svg"/></Relationships>
</file>

<file path=ppt/slideLayouts/_rels/slideLayout8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hyperlink" Target="http://www.clinicaltrials.gov/" TargetMode="External"/></Relationships>
</file>

<file path=ppt/slideLayouts/_rels/slideLayout9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9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832344CB-3534-45AD-AFD7-41E2E682067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4849"/>
          <a:stretch/>
        </p:blipFill>
        <p:spPr bwMode="gray">
          <a:xfrm>
            <a:off x="4830612" y="-10346"/>
            <a:ext cx="7358214" cy="6735001"/>
          </a:xfrm>
          <a:prstGeom prst="rect">
            <a:avLst/>
          </a:prstGeom>
        </p:spPr>
      </p:pic>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t>Click to edit Master title style</a:t>
            </a:r>
            <a:endParaRPr lang="en-US" dirty="0"/>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US" sz="800" dirty="0">
                <a:solidFill>
                  <a:srgbClr val="A1AAB1"/>
                </a:solidFill>
              </a:rPr>
              <a:t>Prepared by Pfizer for non-promotional purposes – Not for further distribution</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325151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5"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1970005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accent1"/>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66839"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13410"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pic>
        <p:nvPicPr>
          <p:cNvPr id="17" name="Graphic 16">
            <a:extLst>
              <a:ext uri="{FF2B5EF4-FFF2-40B4-BE49-F238E27FC236}">
                <a16:creationId xmlns:a16="http://schemas.microsoft.com/office/drawing/2014/main" id="{74605F19-4522-ABCA-E9A6-884839BD4A8C}"/>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11184" y="970876"/>
            <a:ext cx="272006" cy="428504"/>
          </a:xfrm>
          <a:prstGeom prst="rect">
            <a:avLst/>
          </a:prstGeom>
        </p:spPr>
      </p:pic>
      <p:sp>
        <p:nvSpPr>
          <p:cNvPr id="18" name="TextBox 17">
            <a:extLst>
              <a:ext uri="{FF2B5EF4-FFF2-40B4-BE49-F238E27FC236}">
                <a16:creationId xmlns:a16="http://schemas.microsoft.com/office/drawing/2014/main" id="{0C713E4E-5AA6-4508-25C5-75CC28FB0BE2}"/>
              </a:ext>
            </a:extLst>
          </p:cNvPr>
          <p:cNvSpPr txBox="1"/>
          <p:nvPr userDrawn="1"/>
        </p:nvSpPr>
        <p:spPr bwMode="gray">
          <a:xfrm>
            <a:off x="562813" y="1070219"/>
            <a:ext cx="1743507"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HEMATOLOGICAL</a:t>
            </a:r>
          </a:p>
        </p:txBody>
      </p:sp>
      <p:sp>
        <p:nvSpPr>
          <p:cNvPr id="11" name="object 13">
            <a:extLst>
              <a:ext uri="{FF2B5EF4-FFF2-40B4-BE49-F238E27FC236}">
                <a16:creationId xmlns:a16="http://schemas.microsoft.com/office/drawing/2014/main" id="{A49662BC-0414-6386-A96F-80D890DC64A7}"/>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12" name="Rectangle 11">
            <a:hlinkClick r:id="" action="ppaction://noaction"/>
            <a:extLst>
              <a:ext uri="{FF2B5EF4-FFF2-40B4-BE49-F238E27FC236}">
                <a16:creationId xmlns:a16="http://schemas.microsoft.com/office/drawing/2014/main" id="{1EA0704A-0CF4-4891-5AF1-2F6A5109C09B}"/>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Elranatamab</a:t>
            </a:r>
            <a:endParaRPr lang="en-US" sz="1000" b="1" dirty="0">
              <a:solidFill>
                <a:schemeClr val="bg1"/>
              </a:solidFill>
            </a:endParaRPr>
          </a:p>
        </p:txBody>
      </p:sp>
      <p:grpSp>
        <p:nvGrpSpPr>
          <p:cNvPr id="2" name="Group 1">
            <a:extLst>
              <a:ext uri="{FF2B5EF4-FFF2-40B4-BE49-F238E27FC236}">
                <a16:creationId xmlns:a16="http://schemas.microsoft.com/office/drawing/2014/main" id="{1B0446AC-1E32-1231-01E0-262708F07EB5}"/>
              </a:ext>
            </a:extLst>
          </p:cNvPr>
          <p:cNvGrpSpPr/>
          <p:nvPr userDrawn="1"/>
        </p:nvGrpSpPr>
        <p:grpSpPr>
          <a:xfrm>
            <a:off x="926517" y="523875"/>
            <a:ext cx="3834066" cy="275526"/>
            <a:chOff x="4177878" y="523875"/>
            <a:chExt cx="3833068" cy="275526"/>
          </a:xfrm>
        </p:grpSpPr>
        <p:sp>
          <p:nvSpPr>
            <p:cNvPr id="3" name="Rectangle 2">
              <a:hlinkClick r:id="" action="ppaction://noaction"/>
              <a:extLst>
                <a:ext uri="{FF2B5EF4-FFF2-40B4-BE49-F238E27FC236}">
                  <a16:creationId xmlns:a16="http://schemas.microsoft.com/office/drawing/2014/main" id="{178633A8-58D2-5179-401B-17B53B7D4A8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7" name="Rectangle 6">
              <a:hlinkClick r:id="" action="ppaction://noaction"/>
              <a:extLst>
                <a:ext uri="{FF2B5EF4-FFF2-40B4-BE49-F238E27FC236}">
                  <a16:creationId xmlns:a16="http://schemas.microsoft.com/office/drawing/2014/main" id="{53710D83-711B-EF70-9992-0EC81BB89CC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9" name="Rectangle 8">
              <a:hlinkClick r:id="" action="ppaction://noaction"/>
              <a:extLst>
                <a:ext uri="{FF2B5EF4-FFF2-40B4-BE49-F238E27FC236}">
                  <a16:creationId xmlns:a16="http://schemas.microsoft.com/office/drawing/2014/main" id="{2163A52B-0EF6-A4F1-7209-2A267DBF72FA}"/>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1102441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4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2" name="Chevron 2">
            <a:hlinkClick r:id="" action="ppaction://hlinkshowjump?jump=nextslide"/>
            <a:extLst>
              <a:ext uri="{FF2B5EF4-FFF2-40B4-BE49-F238E27FC236}">
                <a16:creationId xmlns:a16="http://schemas.microsoft.com/office/drawing/2014/main" id="{7CE20CD0-263F-2F52-40E2-D5875200DC0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 name="object 13">
            <a:extLst>
              <a:ext uri="{FF2B5EF4-FFF2-40B4-BE49-F238E27FC236}">
                <a16:creationId xmlns:a16="http://schemas.microsoft.com/office/drawing/2014/main" id="{4A4D9B04-ED04-4DF6-7A28-7C4100929DAA}"/>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7" name="Rectangle 6">
            <a:hlinkClick r:id="" action="ppaction://noaction"/>
            <a:extLst>
              <a:ext uri="{FF2B5EF4-FFF2-40B4-BE49-F238E27FC236}">
                <a16:creationId xmlns:a16="http://schemas.microsoft.com/office/drawing/2014/main" id="{57DA3EEC-80D7-DF37-3136-359C59898446}"/>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Encorafenib</a:t>
            </a:r>
            <a:endParaRPr lang="en-US" sz="1000" b="1" dirty="0">
              <a:solidFill>
                <a:schemeClr val="bg1"/>
              </a:solidFill>
            </a:endParaRPr>
          </a:p>
        </p:txBody>
      </p:sp>
      <p:grpSp>
        <p:nvGrpSpPr>
          <p:cNvPr id="8" name="Group 7">
            <a:extLst>
              <a:ext uri="{FF2B5EF4-FFF2-40B4-BE49-F238E27FC236}">
                <a16:creationId xmlns:a16="http://schemas.microsoft.com/office/drawing/2014/main" id="{E29EED3E-A985-3DE0-9961-5F5548120194}"/>
              </a:ext>
            </a:extLst>
          </p:cNvPr>
          <p:cNvGrpSpPr/>
          <p:nvPr userDrawn="1"/>
        </p:nvGrpSpPr>
        <p:grpSpPr>
          <a:xfrm>
            <a:off x="926517" y="523875"/>
            <a:ext cx="3834066" cy="275526"/>
            <a:chOff x="4177878" y="523875"/>
            <a:chExt cx="3833068" cy="275526"/>
          </a:xfrm>
        </p:grpSpPr>
        <p:sp>
          <p:nvSpPr>
            <p:cNvPr id="9" name="Rectangle 8">
              <a:hlinkClick r:id="" action="ppaction://noaction"/>
              <a:extLst>
                <a:ext uri="{FF2B5EF4-FFF2-40B4-BE49-F238E27FC236}">
                  <a16:creationId xmlns:a16="http://schemas.microsoft.com/office/drawing/2014/main" id="{90B0327A-CC69-6104-A028-E338B44B1E27}"/>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0" name="Rectangle 9">
              <a:hlinkClick r:id="" action="ppaction://noaction"/>
              <a:extLst>
                <a:ext uri="{FF2B5EF4-FFF2-40B4-BE49-F238E27FC236}">
                  <a16:creationId xmlns:a16="http://schemas.microsoft.com/office/drawing/2014/main" id="{6FFEF88A-BFF2-2A5F-C772-0552CACED759}"/>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1" name="Rectangle 10">
              <a:hlinkClick r:id="" action="ppaction://noaction"/>
              <a:extLst>
                <a:ext uri="{FF2B5EF4-FFF2-40B4-BE49-F238E27FC236}">
                  <a16:creationId xmlns:a16="http://schemas.microsoft.com/office/drawing/2014/main" id="{34B18942-5226-9331-BD38-2E5D41350FB5}"/>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759587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object 13">
            <a:extLst>
              <a:ext uri="{FF2B5EF4-FFF2-40B4-BE49-F238E27FC236}">
                <a16:creationId xmlns:a16="http://schemas.microsoft.com/office/drawing/2014/main" id="{20ECB821-3F1F-BA7C-6992-B3E39DBB4B94}"/>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 name="Rectangle 2">
            <a:hlinkClick r:id="" action="ppaction://noaction"/>
            <a:extLst>
              <a:ext uri="{FF2B5EF4-FFF2-40B4-BE49-F238E27FC236}">
                <a16:creationId xmlns:a16="http://schemas.microsoft.com/office/drawing/2014/main" id="{AA55DF80-40D1-94D0-C459-819AC6DBEB99}"/>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Encorafenib</a:t>
            </a:r>
            <a:endParaRPr lang="en-US" sz="1000" b="1" dirty="0">
              <a:solidFill>
                <a:schemeClr val="bg1"/>
              </a:solidFill>
            </a:endParaRPr>
          </a:p>
        </p:txBody>
      </p:sp>
      <p:grpSp>
        <p:nvGrpSpPr>
          <p:cNvPr id="13" name="Group 12">
            <a:extLst>
              <a:ext uri="{FF2B5EF4-FFF2-40B4-BE49-F238E27FC236}">
                <a16:creationId xmlns:a16="http://schemas.microsoft.com/office/drawing/2014/main" id="{9FB00E84-1C22-8546-9094-7A01986A0A26}"/>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94932501-09DD-1B75-E524-7922C4F34F51}"/>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6AC1A56F-1F8B-0EE0-D56F-BB37F1E293DB}"/>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5E764CB5-D145-B7DB-DE2B-FBDA3B35B7D7}"/>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42595220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object 13">
            <a:extLst>
              <a:ext uri="{FF2B5EF4-FFF2-40B4-BE49-F238E27FC236}">
                <a16:creationId xmlns:a16="http://schemas.microsoft.com/office/drawing/2014/main" id="{BE45A4DB-DE58-F945-9E5C-E64392A1A5DA}"/>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 name="Rectangle 2">
            <a:hlinkClick r:id="" action="ppaction://noaction"/>
            <a:extLst>
              <a:ext uri="{FF2B5EF4-FFF2-40B4-BE49-F238E27FC236}">
                <a16:creationId xmlns:a16="http://schemas.microsoft.com/office/drawing/2014/main" id="{481B992C-B91C-0D3A-C5CA-84DA800D449C}"/>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Encorafenib</a:t>
            </a:r>
            <a:endParaRPr lang="en-US" sz="1000" b="1" dirty="0">
              <a:solidFill>
                <a:schemeClr val="bg1"/>
              </a:solidFill>
            </a:endParaRPr>
          </a:p>
        </p:txBody>
      </p:sp>
      <p:grpSp>
        <p:nvGrpSpPr>
          <p:cNvPr id="13" name="Group 12">
            <a:extLst>
              <a:ext uri="{FF2B5EF4-FFF2-40B4-BE49-F238E27FC236}">
                <a16:creationId xmlns:a16="http://schemas.microsoft.com/office/drawing/2014/main" id="{CD3924C9-2CEC-2EC2-C00A-F5406232F93B}"/>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163A47B3-9DC6-6224-A552-4C05816D9B5A}"/>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93F55395-277B-1D81-94EF-8F2DC9178C1F}"/>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704265FA-725C-21BE-E429-A6B6EBF63E2E}"/>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9317237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object 13">
            <a:extLst>
              <a:ext uri="{FF2B5EF4-FFF2-40B4-BE49-F238E27FC236}">
                <a16:creationId xmlns:a16="http://schemas.microsoft.com/office/drawing/2014/main" id="{7A813025-257D-1598-E818-61FA6D6BF635}"/>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 name="Rectangle 2">
            <a:hlinkClick r:id="" action="ppaction://noaction"/>
            <a:extLst>
              <a:ext uri="{FF2B5EF4-FFF2-40B4-BE49-F238E27FC236}">
                <a16:creationId xmlns:a16="http://schemas.microsoft.com/office/drawing/2014/main" id="{3EA7E705-8C3E-ACAD-A91A-0706D4AFF18D}"/>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Encorafenib</a:t>
            </a:r>
            <a:endParaRPr lang="en-US" sz="1000" b="1" dirty="0">
              <a:solidFill>
                <a:schemeClr val="bg1"/>
              </a:solidFill>
            </a:endParaRPr>
          </a:p>
        </p:txBody>
      </p:sp>
      <p:grpSp>
        <p:nvGrpSpPr>
          <p:cNvPr id="13" name="Group 12">
            <a:extLst>
              <a:ext uri="{FF2B5EF4-FFF2-40B4-BE49-F238E27FC236}">
                <a16:creationId xmlns:a16="http://schemas.microsoft.com/office/drawing/2014/main" id="{5DF99540-462B-3510-6F83-C31FF035D5A5}"/>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C8C913ED-058D-3CA7-B0CD-1A58DEC192EE}"/>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715D84CD-9330-21A2-09B1-54CF889478A5}"/>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8B370023-853A-68CC-E2F1-96D40CAB2756}"/>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24678078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object 13">
            <a:extLst>
              <a:ext uri="{FF2B5EF4-FFF2-40B4-BE49-F238E27FC236}">
                <a16:creationId xmlns:a16="http://schemas.microsoft.com/office/drawing/2014/main" id="{61ECF289-FDF3-F37A-170F-C583CC392F7F}"/>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 name="Rectangle 2">
            <a:hlinkClick r:id="" action="ppaction://noaction"/>
            <a:extLst>
              <a:ext uri="{FF2B5EF4-FFF2-40B4-BE49-F238E27FC236}">
                <a16:creationId xmlns:a16="http://schemas.microsoft.com/office/drawing/2014/main" id="{D23E9925-7A90-9F70-9643-569954599A61}"/>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Encorafenib</a:t>
            </a:r>
            <a:endParaRPr lang="en-US" sz="1000" b="1" dirty="0">
              <a:solidFill>
                <a:schemeClr val="bg1"/>
              </a:solidFill>
            </a:endParaRPr>
          </a:p>
        </p:txBody>
      </p:sp>
      <p:grpSp>
        <p:nvGrpSpPr>
          <p:cNvPr id="7" name="Group 6">
            <a:extLst>
              <a:ext uri="{FF2B5EF4-FFF2-40B4-BE49-F238E27FC236}">
                <a16:creationId xmlns:a16="http://schemas.microsoft.com/office/drawing/2014/main" id="{CB56695F-E07C-56E7-55B4-8B1F55307F30}"/>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F7491FF3-B663-B2B7-C15A-A460168B476E}"/>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BE67C683-9CB9-5269-5DC7-26DB7EFF07B7}"/>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2D17B4C2-BCD6-0A97-761D-814845516DB4}"/>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11666347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pic>
        <p:nvPicPr>
          <p:cNvPr id="11" name="Graphic 10">
            <a:extLst>
              <a:ext uri="{FF2B5EF4-FFF2-40B4-BE49-F238E27FC236}">
                <a16:creationId xmlns:a16="http://schemas.microsoft.com/office/drawing/2014/main" id="{0B625A33-816A-CE51-F3B5-09A5F80714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4802" y="981775"/>
            <a:ext cx="501006" cy="478109"/>
          </a:xfrm>
          <a:prstGeom prst="rect">
            <a:avLst/>
          </a:prstGeom>
        </p:spPr>
      </p:pic>
      <p:sp>
        <p:nvSpPr>
          <p:cNvPr id="12" name="TextBox 11">
            <a:extLst>
              <a:ext uri="{FF2B5EF4-FFF2-40B4-BE49-F238E27FC236}">
                <a16:creationId xmlns:a16="http://schemas.microsoft.com/office/drawing/2014/main" id="{5B7D085D-19FD-0401-3E50-0C22FED40D09}"/>
              </a:ext>
            </a:extLst>
          </p:cNvPr>
          <p:cNvSpPr txBox="1"/>
          <p:nvPr userDrawn="1"/>
        </p:nvSpPr>
        <p:spPr bwMode="gray">
          <a:xfrm>
            <a:off x="723453" y="1070219"/>
            <a:ext cx="1582867"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MELANOMA</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accent5"/>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66839"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8"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13410"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9"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16" name="object 13">
            <a:extLst>
              <a:ext uri="{FF2B5EF4-FFF2-40B4-BE49-F238E27FC236}">
                <a16:creationId xmlns:a16="http://schemas.microsoft.com/office/drawing/2014/main" id="{A6596972-4822-91FC-DAD3-751DB08F9D80}"/>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17" name="Rectangle 16">
            <a:hlinkClick r:id="" action="ppaction://noaction"/>
            <a:extLst>
              <a:ext uri="{FF2B5EF4-FFF2-40B4-BE49-F238E27FC236}">
                <a16:creationId xmlns:a16="http://schemas.microsoft.com/office/drawing/2014/main" id="{5BD607E6-8D2D-A1F4-8AD4-4F2CA79D1076}"/>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Encorafenib</a:t>
            </a:r>
            <a:endParaRPr lang="en-US" sz="1000" b="1" dirty="0">
              <a:solidFill>
                <a:schemeClr val="bg1"/>
              </a:solidFill>
            </a:endParaRPr>
          </a:p>
        </p:txBody>
      </p:sp>
      <p:grpSp>
        <p:nvGrpSpPr>
          <p:cNvPr id="18" name="Group 17">
            <a:extLst>
              <a:ext uri="{FF2B5EF4-FFF2-40B4-BE49-F238E27FC236}">
                <a16:creationId xmlns:a16="http://schemas.microsoft.com/office/drawing/2014/main" id="{6EF60102-28B4-63AD-0F3E-F292520C0567}"/>
              </a:ext>
            </a:extLst>
          </p:cNvPr>
          <p:cNvGrpSpPr/>
          <p:nvPr userDrawn="1"/>
        </p:nvGrpSpPr>
        <p:grpSpPr>
          <a:xfrm>
            <a:off x="926517" y="523875"/>
            <a:ext cx="3834066" cy="275526"/>
            <a:chOff x="4177878" y="523875"/>
            <a:chExt cx="3833068" cy="275526"/>
          </a:xfrm>
        </p:grpSpPr>
        <p:sp>
          <p:nvSpPr>
            <p:cNvPr id="21" name="Rectangle 20">
              <a:hlinkClick r:id="" action="ppaction://noaction"/>
              <a:extLst>
                <a:ext uri="{FF2B5EF4-FFF2-40B4-BE49-F238E27FC236}">
                  <a16:creationId xmlns:a16="http://schemas.microsoft.com/office/drawing/2014/main" id="{2C77A8A0-619B-3874-2982-7E2DB3A99E09}"/>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2" name="Rectangle 21">
              <a:hlinkClick r:id="" action="ppaction://noaction"/>
              <a:extLst>
                <a:ext uri="{FF2B5EF4-FFF2-40B4-BE49-F238E27FC236}">
                  <a16:creationId xmlns:a16="http://schemas.microsoft.com/office/drawing/2014/main" id="{C6B125BC-E02A-5E87-EE08-AAC05A82AE49}"/>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3" name="Rectangle 22">
              <a:hlinkClick r:id="" action="ppaction://noaction"/>
              <a:extLst>
                <a:ext uri="{FF2B5EF4-FFF2-40B4-BE49-F238E27FC236}">
                  <a16:creationId xmlns:a16="http://schemas.microsoft.com/office/drawing/2014/main" id="{33495B55-7B3E-BE1E-E7E0-177DED8F4FB0}"/>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5077144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bg2">
                    <a:lumMod val="60000"/>
                    <a:lumOff val="40000"/>
                  </a:schemeClr>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3" name="TextBox 2">
            <a:extLst>
              <a:ext uri="{FF2B5EF4-FFF2-40B4-BE49-F238E27FC236}">
                <a16:creationId xmlns:a16="http://schemas.microsoft.com/office/drawing/2014/main" id="{334484FF-2D76-4B9E-4738-39727CC2CB30}"/>
              </a:ext>
            </a:extLst>
          </p:cNvPr>
          <p:cNvSpPr txBox="1"/>
          <p:nvPr userDrawn="1"/>
        </p:nvSpPr>
        <p:spPr bwMode="gray">
          <a:xfrm>
            <a:off x="664685" y="1070219"/>
            <a:ext cx="1879482"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300" b="0" i="1" dirty="0">
                <a:solidFill>
                  <a:schemeClr val="bg1"/>
                </a:solidFill>
                <a:latin typeface="+mj-lt"/>
                <a:ea typeface="Noto Sans Med" panose="020B0502040504020204" pitchFamily="34" charset="0"/>
                <a:cs typeface="Noto Sans Med" panose="020B0502040504020204" pitchFamily="34" charset="0"/>
              </a:rPr>
              <a:t>GASTROINTESTINAL</a:t>
            </a:r>
            <a:br>
              <a:rPr lang="en-US" sz="1300" b="0" i="1" dirty="0">
                <a:solidFill>
                  <a:schemeClr val="bg1"/>
                </a:solidFill>
                <a:latin typeface="+mj-lt"/>
                <a:ea typeface="Noto Sans Med" panose="020B0502040504020204" pitchFamily="34" charset="0"/>
                <a:cs typeface="Noto Sans Med" panose="020B0502040504020204" pitchFamily="34" charset="0"/>
              </a:rPr>
            </a:br>
            <a:r>
              <a:rPr lang="en-US" sz="1300" b="0" i="1" dirty="0">
                <a:solidFill>
                  <a:schemeClr val="bg1"/>
                </a:solidFill>
                <a:latin typeface="+mj-lt"/>
                <a:ea typeface="Noto Sans Med" panose="020B0502040504020204" pitchFamily="34" charset="0"/>
                <a:cs typeface="Noto Sans Med" panose="020B0502040504020204" pitchFamily="34" charset="0"/>
              </a:rPr>
              <a:t>CANCER</a:t>
            </a:r>
          </a:p>
        </p:txBody>
      </p:sp>
      <p:pic>
        <p:nvPicPr>
          <p:cNvPr id="7" name="Graphic 6">
            <a:extLst>
              <a:ext uri="{FF2B5EF4-FFF2-40B4-BE49-F238E27FC236}">
                <a16:creationId xmlns:a16="http://schemas.microsoft.com/office/drawing/2014/main" id="{2F760E54-D444-3F7B-4B62-B3583DAE01A5}"/>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40326" y="1021683"/>
            <a:ext cx="364920" cy="421436"/>
          </a:xfrm>
          <a:prstGeom prst="rect">
            <a:avLst/>
          </a:prstGeom>
        </p:spPr>
      </p:pic>
      <p:sp>
        <p:nvSpPr>
          <p:cNvPr id="9" name="object 13">
            <a:extLst>
              <a:ext uri="{FF2B5EF4-FFF2-40B4-BE49-F238E27FC236}">
                <a16:creationId xmlns:a16="http://schemas.microsoft.com/office/drawing/2014/main" id="{39FFF976-17DA-403F-819F-58D514B68D1E}"/>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10" name="Rectangle 9">
            <a:hlinkClick r:id="" action="ppaction://noaction"/>
            <a:extLst>
              <a:ext uri="{FF2B5EF4-FFF2-40B4-BE49-F238E27FC236}">
                <a16:creationId xmlns:a16="http://schemas.microsoft.com/office/drawing/2014/main" id="{27D9A4DD-19D0-5664-D797-515BA86824F3}"/>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Encorafenib</a:t>
            </a:r>
            <a:endParaRPr lang="en-US" sz="1000" b="1" dirty="0">
              <a:solidFill>
                <a:schemeClr val="bg1"/>
              </a:solidFill>
            </a:endParaRPr>
          </a:p>
        </p:txBody>
      </p:sp>
      <p:grpSp>
        <p:nvGrpSpPr>
          <p:cNvPr id="11" name="Group 10">
            <a:extLst>
              <a:ext uri="{FF2B5EF4-FFF2-40B4-BE49-F238E27FC236}">
                <a16:creationId xmlns:a16="http://schemas.microsoft.com/office/drawing/2014/main" id="{1E1A9E7D-7EB9-04E2-0B20-B9C4F910E253}"/>
              </a:ext>
            </a:extLst>
          </p:cNvPr>
          <p:cNvGrpSpPr/>
          <p:nvPr userDrawn="1"/>
        </p:nvGrpSpPr>
        <p:grpSpPr>
          <a:xfrm>
            <a:off x="926517" y="523875"/>
            <a:ext cx="3834066" cy="275526"/>
            <a:chOff x="4177878" y="523875"/>
            <a:chExt cx="3833068" cy="275526"/>
          </a:xfrm>
        </p:grpSpPr>
        <p:sp>
          <p:nvSpPr>
            <p:cNvPr id="12" name="Rectangle 11">
              <a:hlinkClick r:id="" action="ppaction://noaction"/>
              <a:extLst>
                <a:ext uri="{FF2B5EF4-FFF2-40B4-BE49-F238E27FC236}">
                  <a16:creationId xmlns:a16="http://schemas.microsoft.com/office/drawing/2014/main" id="{6B4B4BAE-A9F3-7EF2-7836-A58300567C8C}"/>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4" name="Rectangle 13">
              <a:hlinkClick r:id="" action="ppaction://noaction"/>
              <a:extLst>
                <a:ext uri="{FF2B5EF4-FFF2-40B4-BE49-F238E27FC236}">
                  <a16:creationId xmlns:a16="http://schemas.microsoft.com/office/drawing/2014/main" id="{6C42866B-C26B-B805-FA8A-35F1BDF50027}"/>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3" name="Rectangle 22">
              <a:hlinkClick r:id="" action="ppaction://noaction"/>
              <a:extLst>
                <a:ext uri="{FF2B5EF4-FFF2-40B4-BE49-F238E27FC236}">
                  <a16:creationId xmlns:a16="http://schemas.microsoft.com/office/drawing/2014/main" id="{04EFAB34-0A12-67E8-B3DE-7B433C4C5C82}"/>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1234132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2" name="Chevron 2">
            <a:hlinkClick r:id="" action="ppaction://hlinkshowjump?jump=nextslide"/>
            <a:extLst>
              <a:ext uri="{FF2B5EF4-FFF2-40B4-BE49-F238E27FC236}">
                <a16:creationId xmlns:a16="http://schemas.microsoft.com/office/drawing/2014/main" id="{7CE20CD0-263F-2F52-40E2-D5875200DC0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3" name="Rectangle 12">
            <a:hlinkClick r:id="" action="ppaction://noaction"/>
            <a:extLst>
              <a:ext uri="{FF2B5EF4-FFF2-40B4-BE49-F238E27FC236}">
                <a16:creationId xmlns:a16="http://schemas.microsoft.com/office/drawing/2014/main" id="{00818AA1-D7A3-877C-C676-B5F3D8AF21FE}"/>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0"/>
              </a:spcBef>
              <a:spcAft>
                <a:spcPct val="0"/>
              </a:spcAft>
              <a:buClr>
                <a:schemeClr val="accent2"/>
              </a:buClr>
              <a:buSzPct val="90000"/>
              <a:buFont typeface="Arial"/>
              <a:buNone/>
              <a:tabLst/>
              <a:defRPr/>
            </a:pPr>
            <a:r>
              <a:rPr lang="es-419" sz="1000" b="1" dirty="0">
                <a:solidFill>
                  <a:schemeClr val="bg1"/>
                </a:solidFill>
              </a:rPr>
              <a:t>Enfortumab vedotin</a:t>
            </a:r>
            <a:endParaRPr lang="en-US" sz="1000" b="1" dirty="0">
              <a:solidFill>
                <a:schemeClr val="bg1"/>
              </a:solidFill>
            </a:endParaRPr>
          </a:p>
        </p:txBody>
      </p:sp>
      <p:sp>
        <p:nvSpPr>
          <p:cNvPr id="14" name="object 13">
            <a:extLst>
              <a:ext uri="{FF2B5EF4-FFF2-40B4-BE49-F238E27FC236}">
                <a16:creationId xmlns:a16="http://schemas.microsoft.com/office/drawing/2014/main" id="{F75B4406-6F51-0D9A-0939-CFC9C9A02228}"/>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5" name="Group 14">
            <a:extLst>
              <a:ext uri="{FF2B5EF4-FFF2-40B4-BE49-F238E27FC236}">
                <a16:creationId xmlns:a16="http://schemas.microsoft.com/office/drawing/2014/main" id="{FB528213-0C1E-BC2C-3160-EF65DF0D7487}"/>
              </a:ext>
            </a:extLst>
          </p:cNvPr>
          <p:cNvGrpSpPr/>
          <p:nvPr userDrawn="1"/>
        </p:nvGrpSpPr>
        <p:grpSpPr>
          <a:xfrm>
            <a:off x="926517" y="523875"/>
            <a:ext cx="3834066" cy="275526"/>
            <a:chOff x="4177878" y="523875"/>
            <a:chExt cx="3833068" cy="275526"/>
          </a:xfrm>
        </p:grpSpPr>
        <p:sp>
          <p:nvSpPr>
            <p:cNvPr id="16" name="Rectangle 15">
              <a:hlinkClick r:id="" action="ppaction://noaction"/>
              <a:extLst>
                <a:ext uri="{FF2B5EF4-FFF2-40B4-BE49-F238E27FC236}">
                  <a16:creationId xmlns:a16="http://schemas.microsoft.com/office/drawing/2014/main" id="{760B34C6-FD1F-1840-E448-83828B8EACAF}"/>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0" name="Rectangle 19">
              <a:hlinkClick r:id="" action="ppaction://noaction"/>
              <a:extLst>
                <a:ext uri="{FF2B5EF4-FFF2-40B4-BE49-F238E27FC236}">
                  <a16:creationId xmlns:a16="http://schemas.microsoft.com/office/drawing/2014/main" id="{6A73C7AC-C566-A67E-36CB-27076F7935AD}"/>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1" name="Rectangle 20">
              <a:hlinkClick r:id="" action="ppaction://noaction"/>
              <a:extLst>
                <a:ext uri="{FF2B5EF4-FFF2-40B4-BE49-F238E27FC236}">
                  <a16:creationId xmlns:a16="http://schemas.microsoft.com/office/drawing/2014/main" id="{5C618A87-DCD7-B5E2-5B03-4B9FDE2F8ABD}"/>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26633332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Rectangle 6">
            <a:hlinkClick r:id="" action="ppaction://noaction"/>
            <a:extLst>
              <a:ext uri="{FF2B5EF4-FFF2-40B4-BE49-F238E27FC236}">
                <a16:creationId xmlns:a16="http://schemas.microsoft.com/office/drawing/2014/main" id="{BE4AF885-5063-BF28-F593-C3A6285E0306}"/>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0"/>
              </a:spcBef>
              <a:spcAft>
                <a:spcPct val="0"/>
              </a:spcAft>
              <a:buClr>
                <a:schemeClr val="accent2"/>
              </a:buClr>
              <a:buSzPct val="90000"/>
              <a:buFont typeface="Arial"/>
              <a:buNone/>
              <a:tabLst/>
              <a:defRPr/>
            </a:pPr>
            <a:r>
              <a:rPr lang="es-419" sz="1000" b="1" dirty="0">
                <a:solidFill>
                  <a:schemeClr val="bg1"/>
                </a:solidFill>
              </a:rPr>
              <a:t>Enfortumab vedotin</a:t>
            </a:r>
            <a:endParaRPr lang="en-US" sz="1000" b="1" dirty="0">
              <a:solidFill>
                <a:schemeClr val="bg1"/>
              </a:solidFill>
            </a:endParaRPr>
          </a:p>
        </p:txBody>
      </p:sp>
      <p:sp>
        <p:nvSpPr>
          <p:cNvPr id="8" name="object 13">
            <a:extLst>
              <a:ext uri="{FF2B5EF4-FFF2-40B4-BE49-F238E27FC236}">
                <a16:creationId xmlns:a16="http://schemas.microsoft.com/office/drawing/2014/main" id="{7EFD6275-A321-35E5-ACD7-67CFB8EFCB40}"/>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 name="Group 1">
            <a:extLst>
              <a:ext uri="{FF2B5EF4-FFF2-40B4-BE49-F238E27FC236}">
                <a16:creationId xmlns:a16="http://schemas.microsoft.com/office/drawing/2014/main" id="{332AFB9D-3BE0-D419-3F5F-8CDFFB142C13}"/>
              </a:ext>
            </a:extLst>
          </p:cNvPr>
          <p:cNvGrpSpPr/>
          <p:nvPr userDrawn="1"/>
        </p:nvGrpSpPr>
        <p:grpSpPr>
          <a:xfrm>
            <a:off x="926517" y="523875"/>
            <a:ext cx="3834066" cy="275526"/>
            <a:chOff x="4177878" y="523875"/>
            <a:chExt cx="3833068" cy="275526"/>
          </a:xfrm>
        </p:grpSpPr>
        <p:sp>
          <p:nvSpPr>
            <p:cNvPr id="3" name="Rectangle 2">
              <a:hlinkClick r:id="" action="ppaction://noaction"/>
              <a:extLst>
                <a:ext uri="{FF2B5EF4-FFF2-40B4-BE49-F238E27FC236}">
                  <a16:creationId xmlns:a16="http://schemas.microsoft.com/office/drawing/2014/main" id="{29C29E11-BB79-652C-A89B-CA03E3CF73A9}"/>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3" name="Rectangle 12">
              <a:hlinkClick r:id="" action="ppaction://noaction"/>
              <a:extLst>
                <a:ext uri="{FF2B5EF4-FFF2-40B4-BE49-F238E27FC236}">
                  <a16:creationId xmlns:a16="http://schemas.microsoft.com/office/drawing/2014/main" id="{7A35E71C-997C-FFBC-64B6-EA8E6638E9C9}"/>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7" name="Rectangle 16">
              <a:hlinkClick r:id="" action="ppaction://noaction"/>
              <a:extLst>
                <a:ext uri="{FF2B5EF4-FFF2-40B4-BE49-F238E27FC236}">
                  <a16:creationId xmlns:a16="http://schemas.microsoft.com/office/drawing/2014/main" id="{7A6F0580-206F-D95B-382F-FDEAB28BA434}"/>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272106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5"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3987403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Rectangle 6">
            <a:hlinkClick r:id="" action="ppaction://noaction"/>
            <a:extLst>
              <a:ext uri="{FF2B5EF4-FFF2-40B4-BE49-F238E27FC236}">
                <a16:creationId xmlns:a16="http://schemas.microsoft.com/office/drawing/2014/main" id="{561432F9-52A1-D601-9A75-6690A5CBEFD6}"/>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0"/>
              </a:spcBef>
              <a:spcAft>
                <a:spcPct val="0"/>
              </a:spcAft>
              <a:buClr>
                <a:schemeClr val="accent2"/>
              </a:buClr>
              <a:buSzPct val="90000"/>
              <a:buFont typeface="Arial"/>
              <a:buNone/>
              <a:tabLst/>
              <a:defRPr/>
            </a:pPr>
            <a:r>
              <a:rPr lang="es-419" sz="1000" b="1" dirty="0">
                <a:solidFill>
                  <a:schemeClr val="bg1"/>
                </a:solidFill>
              </a:rPr>
              <a:t>Enfortumab vedotin</a:t>
            </a:r>
            <a:endParaRPr lang="en-US" sz="1000" b="1" dirty="0">
              <a:solidFill>
                <a:schemeClr val="bg1"/>
              </a:solidFill>
            </a:endParaRPr>
          </a:p>
        </p:txBody>
      </p:sp>
      <p:sp>
        <p:nvSpPr>
          <p:cNvPr id="8" name="object 13">
            <a:extLst>
              <a:ext uri="{FF2B5EF4-FFF2-40B4-BE49-F238E27FC236}">
                <a16:creationId xmlns:a16="http://schemas.microsoft.com/office/drawing/2014/main" id="{DFB8E72A-CCC9-E2F0-9567-0B643DE9BD95}"/>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 name="Group 1">
            <a:extLst>
              <a:ext uri="{FF2B5EF4-FFF2-40B4-BE49-F238E27FC236}">
                <a16:creationId xmlns:a16="http://schemas.microsoft.com/office/drawing/2014/main" id="{0811F251-F00B-962B-6709-AA5E1BC34213}"/>
              </a:ext>
            </a:extLst>
          </p:cNvPr>
          <p:cNvGrpSpPr/>
          <p:nvPr userDrawn="1"/>
        </p:nvGrpSpPr>
        <p:grpSpPr>
          <a:xfrm>
            <a:off x="926517" y="523875"/>
            <a:ext cx="3834066" cy="275526"/>
            <a:chOff x="4177878" y="523875"/>
            <a:chExt cx="3833068" cy="275526"/>
          </a:xfrm>
        </p:grpSpPr>
        <p:sp>
          <p:nvSpPr>
            <p:cNvPr id="3" name="Rectangle 2">
              <a:hlinkClick r:id="" action="ppaction://noaction"/>
              <a:extLst>
                <a:ext uri="{FF2B5EF4-FFF2-40B4-BE49-F238E27FC236}">
                  <a16:creationId xmlns:a16="http://schemas.microsoft.com/office/drawing/2014/main" id="{E19D01A3-407A-6EF5-395E-4458FB219262}"/>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3" name="Rectangle 12">
              <a:hlinkClick r:id="" action="ppaction://noaction"/>
              <a:extLst>
                <a:ext uri="{FF2B5EF4-FFF2-40B4-BE49-F238E27FC236}">
                  <a16:creationId xmlns:a16="http://schemas.microsoft.com/office/drawing/2014/main" id="{9D11DEBA-B31A-71FE-F208-45E0E0F4002E}"/>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7" name="Rectangle 16">
              <a:hlinkClick r:id="" action="ppaction://noaction"/>
              <a:extLst>
                <a:ext uri="{FF2B5EF4-FFF2-40B4-BE49-F238E27FC236}">
                  <a16:creationId xmlns:a16="http://schemas.microsoft.com/office/drawing/2014/main" id="{FD29DB89-006D-C400-9B09-7616058FD1BD}"/>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4225072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Rectangle 6">
            <a:hlinkClick r:id="" action="ppaction://noaction"/>
            <a:extLst>
              <a:ext uri="{FF2B5EF4-FFF2-40B4-BE49-F238E27FC236}">
                <a16:creationId xmlns:a16="http://schemas.microsoft.com/office/drawing/2014/main" id="{B7BE0C4C-C9E9-9A98-D3F6-3A13ACA90C71}"/>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0"/>
              </a:spcBef>
              <a:spcAft>
                <a:spcPct val="0"/>
              </a:spcAft>
              <a:buClr>
                <a:schemeClr val="accent2"/>
              </a:buClr>
              <a:buSzPct val="90000"/>
              <a:buFont typeface="Arial"/>
              <a:buNone/>
              <a:tabLst/>
              <a:defRPr/>
            </a:pPr>
            <a:r>
              <a:rPr lang="es-419" sz="1000" b="1" dirty="0">
                <a:solidFill>
                  <a:schemeClr val="bg1"/>
                </a:solidFill>
              </a:rPr>
              <a:t>Enfortumab vedotin</a:t>
            </a:r>
            <a:endParaRPr lang="en-US" sz="1000" b="1" dirty="0">
              <a:solidFill>
                <a:schemeClr val="bg1"/>
              </a:solidFill>
            </a:endParaRPr>
          </a:p>
        </p:txBody>
      </p:sp>
      <p:sp>
        <p:nvSpPr>
          <p:cNvPr id="8" name="object 13">
            <a:extLst>
              <a:ext uri="{FF2B5EF4-FFF2-40B4-BE49-F238E27FC236}">
                <a16:creationId xmlns:a16="http://schemas.microsoft.com/office/drawing/2014/main" id="{53B5452E-BF8A-315A-108E-E1D61C2C686D}"/>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 name="Group 1">
            <a:extLst>
              <a:ext uri="{FF2B5EF4-FFF2-40B4-BE49-F238E27FC236}">
                <a16:creationId xmlns:a16="http://schemas.microsoft.com/office/drawing/2014/main" id="{CCC1AA97-625F-482D-6AC8-D0349283C137}"/>
              </a:ext>
            </a:extLst>
          </p:cNvPr>
          <p:cNvGrpSpPr/>
          <p:nvPr userDrawn="1"/>
        </p:nvGrpSpPr>
        <p:grpSpPr>
          <a:xfrm>
            <a:off x="926517" y="523875"/>
            <a:ext cx="3834066" cy="275526"/>
            <a:chOff x="4177878" y="523875"/>
            <a:chExt cx="3833068" cy="275526"/>
          </a:xfrm>
        </p:grpSpPr>
        <p:sp>
          <p:nvSpPr>
            <p:cNvPr id="3" name="Rectangle 2">
              <a:hlinkClick r:id="" action="ppaction://noaction"/>
              <a:extLst>
                <a:ext uri="{FF2B5EF4-FFF2-40B4-BE49-F238E27FC236}">
                  <a16:creationId xmlns:a16="http://schemas.microsoft.com/office/drawing/2014/main" id="{8765DA98-A5B4-007D-F31E-45AC843998C1}"/>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3" name="Rectangle 12">
              <a:hlinkClick r:id="" action="ppaction://noaction"/>
              <a:extLst>
                <a:ext uri="{FF2B5EF4-FFF2-40B4-BE49-F238E27FC236}">
                  <a16:creationId xmlns:a16="http://schemas.microsoft.com/office/drawing/2014/main" id="{FF34B9B9-D953-F197-C05B-C8431AC04F89}"/>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7" name="Rectangle 16">
              <a:hlinkClick r:id="" action="ppaction://noaction"/>
              <a:extLst>
                <a:ext uri="{FF2B5EF4-FFF2-40B4-BE49-F238E27FC236}">
                  <a16:creationId xmlns:a16="http://schemas.microsoft.com/office/drawing/2014/main" id="{D7AD582E-8A4F-9941-4457-7A41EAD37ED8}"/>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4445737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8" name="Rectangle 7">
            <a:hlinkClick r:id="" action="ppaction://noaction"/>
            <a:extLst>
              <a:ext uri="{FF2B5EF4-FFF2-40B4-BE49-F238E27FC236}">
                <a16:creationId xmlns:a16="http://schemas.microsoft.com/office/drawing/2014/main" id="{6C5CBB7A-E42B-3B49-549B-CF8BB59AC6BF}"/>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0"/>
              </a:spcBef>
              <a:spcAft>
                <a:spcPct val="0"/>
              </a:spcAft>
              <a:buClr>
                <a:schemeClr val="accent2"/>
              </a:buClr>
              <a:buSzPct val="90000"/>
              <a:buFont typeface="Arial"/>
              <a:buNone/>
              <a:tabLst/>
              <a:defRPr/>
            </a:pPr>
            <a:r>
              <a:rPr lang="es-419" sz="1000" b="1" dirty="0">
                <a:solidFill>
                  <a:schemeClr val="bg1"/>
                </a:solidFill>
              </a:rPr>
              <a:t>Enfortumab vedotin</a:t>
            </a:r>
            <a:endParaRPr lang="en-US" sz="1000" b="1" dirty="0">
              <a:solidFill>
                <a:schemeClr val="bg1"/>
              </a:solidFill>
            </a:endParaRPr>
          </a:p>
        </p:txBody>
      </p:sp>
      <p:sp>
        <p:nvSpPr>
          <p:cNvPr id="9" name="object 13">
            <a:extLst>
              <a:ext uri="{FF2B5EF4-FFF2-40B4-BE49-F238E27FC236}">
                <a16:creationId xmlns:a16="http://schemas.microsoft.com/office/drawing/2014/main" id="{6E3090EC-51A2-3834-A125-2A2E66CCD4D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 name="Group 1">
            <a:extLst>
              <a:ext uri="{FF2B5EF4-FFF2-40B4-BE49-F238E27FC236}">
                <a16:creationId xmlns:a16="http://schemas.microsoft.com/office/drawing/2014/main" id="{D0549355-0C19-F036-6A32-B4160E4F2DCB}"/>
              </a:ext>
            </a:extLst>
          </p:cNvPr>
          <p:cNvGrpSpPr/>
          <p:nvPr userDrawn="1"/>
        </p:nvGrpSpPr>
        <p:grpSpPr>
          <a:xfrm>
            <a:off x="926517" y="523875"/>
            <a:ext cx="3834066" cy="275526"/>
            <a:chOff x="4177878" y="523875"/>
            <a:chExt cx="3833068" cy="275526"/>
          </a:xfrm>
        </p:grpSpPr>
        <p:sp>
          <p:nvSpPr>
            <p:cNvPr id="3" name="Rectangle 2">
              <a:hlinkClick r:id="" action="ppaction://noaction"/>
              <a:extLst>
                <a:ext uri="{FF2B5EF4-FFF2-40B4-BE49-F238E27FC236}">
                  <a16:creationId xmlns:a16="http://schemas.microsoft.com/office/drawing/2014/main" id="{9CAD433F-39B4-24D1-EB00-47F1945667DC}"/>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7" name="Rectangle 6">
              <a:hlinkClick r:id="" action="ppaction://noaction"/>
              <a:extLst>
                <a:ext uri="{FF2B5EF4-FFF2-40B4-BE49-F238E27FC236}">
                  <a16:creationId xmlns:a16="http://schemas.microsoft.com/office/drawing/2014/main" id="{3E073D87-0A7C-6F9A-862C-8191CA400D66}"/>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7" name="Rectangle 16">
              <a:hlinkClick r:id="" action="ppaction://noaction"/>
              <a:extLst>
                <a:ext uri="{FF2B5EF4-FFF2-40B4-BE49-F238E27FC236}">
                  <a16:creationId xmlns:a16="http://schemas.microsoft.com/office/drawing/2014/main" id="{2FF1BAE3-9A3A-B149-F043-94ED285C46E5}"/>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855942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4">
              <a:lumMod val="75000"/>
            </a:schemeClr>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grpSp>
        <p:nvGrpSpPr>
          <p:cNvPr id="7" name="Group 6">
            <a:extLst>
              <a:ext uri="{FF2B5EF4-FFF2-40B4-BE49-F238E27FC236}">
                <a16:creationId xmlns:a16="http://schemas.microsoft.com/office/drawing/2014/main" id="{C2034819-BB86-DF6C-6322-3525A553C749}"/>
              </a:ext>
            </a:extLst>
          </p:cNvPr>
          <p:cNvGrpSpPr/>
          <p:nvPr userDrawn="1"/>
        </p:nvGrpSpPr>
        <p:grpSpPr>
          <a:xfrm>
            <a:off x="2393651" y="1642096"/>
            <a:ext cx="2411829" cy="755272"/>
            <a:chOff x="4889566" y="2161259"/>
            <a:chExt cx="4824286" cy="1820254"/>
          </a:xfrm>
        </p:grpSpPr>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grpSp>
      <p:sp>
        <p:nvSpPr>
          <p:cNvPr id="12" name="Text Placeholder 10">
            <a:extLst>
              <a:ext uri="{FF2B5EF4-FFF2-40B4-BE49-F238E27FC236}">
                <a16:creationId xmlns:a16="http://schemas.microsoft.com/office/drawing/2014/main" id="{D98D02F1-DA75-3A92-F299-C386EA7C6AE4}"/>
              </a:ext>
            </a:extLst>
          </p:cNvPr>
          <p:cNvSpPr>
            <a:spLocks noGrp="1"/>
          </p:cNvSpPr>
          <p:nvPr>
            <p:ph type="body" sz="quarter" idx="11" hasCustomPrompt="1"/>
          </p:nvPr>
        </p:nvSpPr>
        <p:spPr>
          <a:xfrm>
            <a:off x="986248" y="1929953"/>
            <a:ext cx="1325880" cy="241530"/>
          </a:xfrm>
          <a:prstGeom prst="rect">
            <a:avLst/>
          </a:prstGeom>
        </p:spPr>
        <p:txBody>
          <a:bodyPr/>
          <a:lstStyle>
            <a:lvl1pPr marL="0" indent="0">
              <a:buNone/>
              <a:defRPr sz="1050" b="1" i="0">
                <a:solidFill>
                  <a:schemeClr val="tx1">
                    <a:lumMod val="50000"/>
                    <a:lumOff val="50000"/>
                  </a:schemeClr>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p:ph type="body" sz="quarter" idx="13" hasCustomPrompt="1"/>
          </p:nvPr>
        </p:nvSpPr>
        <p:spPr>
          <a:xfrm>
            <a:off x="3247399" y="1729606"/>
            <a:ext cx="1173011" cy="212072"/>
          </a:xfrm>
          <a:prstGeom prst="rect">
            <a:avLst/>
          </a:prstGeom>
        </p:spPr>
        <p:txBody>
          <a:bodyPr/>
          <a:lstStyle>
            <a:lvl1pPr marL="0" indent="0">
              <a:buNone/>
              <a:defRPr sz="1200" b="1"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7"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cxnSp>
        <p:nvCxnSpPr>
          <p:cNvPr id="50" name="Straight Connector 49">
            <a:extLst>
              <a:ext uri="{FF2B5EF4-FFF2-40B4-BE49-F238E27FC236}">
                <a16:creationId xmlns:a16="http://schemas.microsoft.com/office/drawing/2014/main" id="{5BC001CF-5449-42EB-F1BA-4626F211B33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2" name="TextBox 1">
            <a:extLst>
              <a:ext uri="{FF2B5EF4-FFF2-40B4-BE49-F238E27FC236}">
                <a16:creationId xmlns:a16="http://schemas.microsoft.com/office/drawing/2014/main" id="{D568B4C2-6987-8D6D-98B4-E589EB838072}"/>
              </a:ext>
            </a:extLst>
          </p:cNvPr>
          <p:cNvSpPr txBox="1"/>
          <p:nvPr userDrawn="1"/>
        </p:nvSpPr>
        <p:spPr bwMode="gray">
          <a:xfrm>
            <a:off x="771944" y="1036101"/>
            <a:ext cx="1619804"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OTHER </a:t>
            </a:r>
            <a:br>
              <a:rPr lang="en-US" sz="1500" b="0" i="1" dirty="0">
                <a:solidFill>
                  <a:schemeClr val="bg1"/>
                </a:solidFill>
                <a:latin typeface="+mn-lt"/>
                <a:ea typeface="Noto Sans Med" panose="020B0502040504020204" pitchFamily="34" charset="0"/>
                <a:cs typeface="Noto Sans Med" panose="020B0502040504020204" pitchFamily="34" charset="0"/>
              </a:rPr>
            </a:br>
            <a:r>
              <a:rPr lang="en-US" sz="1500" b="0" i="1" dirty="0">
                <a:solidFill>
                  <a:schemeClr val="bg1"/>
                </a:solidFill>
                <a:latin typeface="+mn-lt"/>
                <a:ea typeface="Noto Sans Med" panose="020B0502040504020204" pitchFamily="34" charset="0"/>
                <a:cs typeface="Noto Sans Med" panose="020B0502040504020204" pitchFamily="34" charset="0"/>
              </a:rPr>
              <a:t>CANCER TYPES</a:t>
            </a:r>
          </a:p>
        </p:txBody>
      </p:sp>
      <p:pic>
        <p:nvPicPr>
          <p:cNvPr id="11" name="Graphic 10">
            <a:extLst>
              <a:ext uri="{FF2B5EF4-FFF2-40B4-BE49-F238E27FC236}">
                <a16:creationId xmlns:a16="http://schemas.microsoft.com/office/drawing/2014/main" id="{101DF16D-E5AB-8735-2067-1DB4961544E7}"/>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27888" y="1041524"/>
            <a:ext cx="406606" cy="406500"/>
          </a:xfrm>
          <a:prstGeom prst="rect">
            <a:avLst/>
          </a:prstGeom>
        </p:spPr>
      </p:pic>
      <p:sp>
        <p:nvSpPr>
          <p:cNvPr id="47" name="Rectangle 46">
            <a:hlinkClick r:id="" action="ppaction://noaction"/>
            <a:extLst>
              <a:ext uri="{FF2B5EF4-FFF2-40B4-BE49-F238E27FC236}">
                <a16:creationId xmlns:a16="http://schemas.microsoft.com/office/drawing/2014/main" id="{DD6CB5DF-9A9F-0767-A17C-3B1A6D0D95D2}"/>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0"/>
              </a:spcBef>
              <a:spcAft>
                <a:spcPct val="0"/>
              </a:spcAft>
              <a:buClr>
                <a:schemeClr val="accent2"/>
              </a:buClr>
              <a:buSzPct val="90000"/>
              <a:buFont typeface="Arial"/>
              <a:buNone/>
              <a:tabLst/>
              <a:defRPr/>
            </a:pPr>
            <a:r>
              <a:rPr lang="es-419" sz="1000" b="1" dirty="0">
                <a:solidFill>
                  <a:schemeClr val="bg1"/>
                </a:solidFill>
              </a:rPr>
              <a:t>Enfortumab vedotin</a:t>
            </a:r>
            <a:endParaRPr lang="en-US" sz="1000" b="1" dirty="0">
              <a:solidFill>
                <a:schemeClr val="bg1"/>
              </a:solidFill>
            </a:endParaRPr>
          </a:p>
        </p:txBody>
      </p:sp>
      <p:sp>
        <p:nvSpPr>
          <p:cNvPr id="48" name="object 13">
            <a:extLst>
              <a:ext uri="{FF2B5EF4-FFF2-40B4-BE49-F238E27FC236}">
                <a16:creationId xmlns:a16="http://schemas.microsoft.com/office/drawing/2014/main" id="{D816410F-F22D-B2EE-56BF-B370E4A4C813}"/>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7" name="Group 16">
            <a:extLst>
              <a:ext uri="{FF2B5EF4-FFF2-40B4-BE49-F238E27FC236}">
                <a16:creationId xmlns:a16="http://schemas.microsoft.com/office/drawing/2014/main" id="{93ED01BF-A6E2-8603-D0E3-4802C42735BB}"/>
              </a:ext>
            </a:extLst>
          </p:cNvPr>
          <p:cNvGrpSpPr/>
          <p:nvPr userDrawn="1"/>
        </p:nvGrpSpPr>
        <p:grpSpPr>
          <a:xfrm>
            <a:off x="926517" y="523875"/>
            <a:ext cx="3834066" cy="275526"/>
            <a:chOff x="4177878" y="523875"/>
            <a:chExt cx="3833068" cy="275526"/>
          </a:xfrm>
        </p:grpSpPr>
        <p:sp>
          <p:nvSpPr>
            <p:cNvPr id="21" name="Rectangle 20">
              <a:hlinkClick r:id="" action="ppaction://noaction"/>
              <a:extLst>
                <a:ext uri="{FF2B5EF4-FFF2-40B4-BE49-F238E27FC236}">
                  <a16:creationId xmlns:a16="http://schemas.microsoft.com/office/drawing/2014/main" id="{D8906413-529D-9E36-3606-2C08B0C61C14}"/>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2" name="Rectangle 21">
              <a:hlinkClick r:id="" action="ppaction://noaction"/>
              <a:extLst>
                <a:ext uri="{FF2B5EF4-FFF2-40B4-BE49-F238E27FC236}">
                  <a16:creationId xmlns:a16="http://schemas.microsoft.com/office/drawing/2014/main" id="{53697FFB-6847-B80F-C300-C6D63652FA96}"/>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3" name="Rectangle 22">
              <a:hlinkClick r:id="" action="ppaction://noaction"/>
              <a:extLst>
                <a:ext uri="{FF2B5EF4-FFF2-40B4-BE49-F238E27FC236}">
                  <a16:creationId xmlns:a16="http://schemas.microsoft.com/office/drawing/2014/main" id="{8601745E-4EB0-02FD-29E1-D1833CCBA341}"/>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41721151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accent4"/>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solidFill>
                  <a:schemeClr val="tx1"/>
                </a:solidFill>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26" name="TextBox 25">
            <a:extLst>
              <a:ext uri="{FF2B5EF4-FFF2-40B4-BE49-F238E27FC236}">
                <a16:creationId xmlns:a16="http://schemas.microsoft.com/office/drawing/2014/main" id="{8DBC8A17-8B43-EACA-B266-49BB63B94E5D}"/>
              </a:ext>
            </a:extLst>
          </p:cNvPr>
          <p:cNvSpPr txBox="1"/>
          <p:nvPr userDrawn="1"/>
        </p:nvSpPr>
        <p:spPr bwMode="gray">
          <a:xfrm>
            <a:off x="692280" y="1031230"/>
            <a:ext cx="1879482"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spc="-10" baseline="0" dirty="0">
                <a:solidFill>
                  <a:schemeClr val="bg1"/>
                </a:solidFill>
                <a:latin typeface="+mn-lt"/>
                <a:ea typeface="Noto Sans Med" panose="020B0502040504020204" pitchFamily="34" charset="0"/>
                <a:cs typeface="Noto Sans Med" panose="020B0502040504020204" pitchFamily="34" charset="0"/>
              </a:rPr>
              <a:t>GENITOURINARY</a:t>
            </a:r>
            <a:br>
              <a:rPr lang="en-US" sz="1500" b="0" i="1" spc="-10" baseline="0" dirty="0">
                <a:solidFill>
                  <a:schemeClr val="bg1"/>
                </a:solidFill>
                <a:latin typeface="+mn-lt"/>
                <a:ea typeface="Noto Sans Med" panose="020B0502040504020204" pitchFamily="34" charset="0"/>
                <a:cs typeface="Noto Sans Med" panose="020B0502040504020204" pitchFamily="34" charset="0"/>
              </a:rPr>
            </a:br>
            <a:r>
              <a:rPr lang="en-US" sz="1500" b="0" i="1" spc="-10" baseline="0" dirty="0">
                <a:solidFill>
                  <a:schemeClr val="bg1"/>
                </a:solidFill>
                <a:latin typeface="+mn-lt"/>
                <a:ea typeface="Noto Sans Med" panose="020B0502040504020204" pitchFamily="34" charset="0"/>
                <a:cs typeface="Noto Sans Med" panose="020B0502040504020204" pitchFamily="34" charset="0"/>
              </a:rPr>
              <a:t>CANCER</a:t>
            </a:r>
          </a:p>
        </p:txBody>
      </p:sp>
      <p:pic>
        <p:nvPicPr>
          <p:cNvPr id="14" name="Graphic 13">
            <a:extLst>
              <a:ext uri="{FF2B5EF4-FFF2-40B4-BE49-F238E27FC236}">
                <a16:creationId xmlns:a16="http://schemas.microsoft.com/office/drawing/2014/main" id="{148470B6-6496-92C6-5AE6-D5138467609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75183" y="1045678"/>
            <a:ext cx="465219" cy="411173"/>
          </a:xfrm>
          <a:prstGeom prst="rect">
            <a:avLst/>
          </a:prstGeom>
        </p:spPr>
      </p:pic>
      <p:sp>
        <p:nvSpPr>
          <p:cNvPr id="3" name="Rectangle 2">
            <a:hlinkClick r:id="" action="ppaction://noaction"/>
            <a:extLst>
              <a:ext uri="{FF2B5EF4-FFF2-40B4-BE49-F238E27FC236}">
                <a16:creationId xmlns:a16="http://schemas.microsoft.com/office/drawing/2014/main" id="{D7F81B56-8341-2489-883E-4C6EF781DECA}"/>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0"/>
              </a:spcBef>
              <a:spcAft>
                <a:spcPct val="0"/>
              </a:spcAft>
              <a:buClr>
                <a:schemeClr val="accent2"/>
              </a:buClr>
              <a:buSzPct val="90000"/>
              <a:buFont typeface="Arial"/>
              <a:buNone/>
              <a:tabLst/>
              <a:defRPr/>
            </a:pPr>
            <a:r>
              <a:rPr lang="es-419" sz="1000" b="1" dirty="0">
                <a:solidFill>
                  <a:schemeClr val="bg1"/>
                </a:solidFill>
              </a:rPr>
              <a:t>Enfortumab vedotin</a:t>
            </a:r>
            <a:endParaRPr lang="en-US" sz="1000" b="1" dirty="0">
              <a:solidFill>
                <a:schemeClr val="bg1"/>
              </a:solidFill>
            </a:endParaRPr>
          </a:p>
        </p:txBody>
      </p:sp>
      <p:sp>
        <p:nvSpPr>
          <p:cNvPr id="7" name="object 13">
            <a:extLst>
              <a:ext uri="{FF2B5EF4-FFF2-40B4-BE49-F238E27FC236}">
                <a16:creationId xmlns:a16="http://schemas.microsoft.com/office/drawing/2014/main" id="{2E01F527-A3AF-F35D-443D-FC18DDB2DD67}"/>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 name="Group 1">
            <a:extLst>
              <a:ext uri="{FF2B5EF4-FFF2-40B4-BE49-F238E27FC236}">
                <a16:creationId xmlns:a16="http://schemas.microsoft.com/office/drawing/2014/main" id="{1C6FFB5B-FE67-9972-5EDE-5948C759E88C}"/>
              </a:ext>
            </a:extLst>
          </p:cNvPr>
          <p:cNvGrpSpPr/>
          <p:nvPr userDrawn="1"/>
        </p:nvGrpSpPr>
        <p:grpSpPr>
          <a:xfrm>
            <a:off x="926517" y="523875"/>
            <a:ext cx="3834066" cy="275526"/>
            <a:chOff x="4177878" y="523875"/>
            <a:chExt cx="3833068" cy="275526"/>
          </a:xfrm>
        </p:grpSpPr>
        <p:sp>
          <p:nvSpPr>
            <p:cNvPr id="16" name="Rectangle 15">
              <a:hlinkClick r:id="" action="ppaction://noaction"/>
              <a:extLst>
                <a:ext uri="{FF2B5EF4-FFF2-40B4-BE49-F238E27FC236}">
                  <a16:creationId xmlns:a16="http://schemas.microsoft.com/office/drawing/2014/main" id="{C1E1FD17-8B48-BCB4-CA51-B48F8C466DA4}"/>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7" name="Rectangle 16">
              <a:hlinkClick r:id="" action="ppaction://noaction"/>
              <a:extLst>
                <a:ext uri="{FF2B5EF4-FFF2-40B4-BE49-F238E27FC236}">
                  <a16:creationId xmlns:a16="http://schemas.microsoft.com/office/drawing/2014/main" id="{7F598CD2-AE0F-A0C3-73E8-E85E364C52CB}"/>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8" name="Rectangle 17">
              <a:hlinkClick r:id="" action="ppaction://noaction"/>
              <a:extLst>
                <a:ext uri="{FF2B5EF4-FFF2-40B4-BE49-F238E27FC236}">
                  <a16:creationId xmlns:a16="http://schemas.microsoft.com/office/drawing/2014/main" id="{05E14A26-6399-0415-4C3F-7E8DBE63150C}"/>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0650340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7"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2" name="TextBox 1">
            <a:extLst>
              <a:ext uri="{FF2B5EF4-FFF2-40B4-BE49-F238E27FC236}">
                <a16:creationId xmlns:a16="http://schemas.microsoft.com/office/drawing/2014/main" id="{02ADC438-AA15-AA64-108D-ACE55EDA95E7}"/>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Tree>
    <p:custDataLst>
      <p:tags r:id="rId1"/>
    </p:custDataLst>
    <p:extLst>
      <p:ext uri="{BB962C8B-B14F-4D97-AF65-F5344CB8AC3E}">
        <p14:creationId xmlns:p14="http://schemas.microsoft.com/office/powerpoint/2010/main" val="208566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82045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2"/>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US" sz="800" dirty="0">
                <a:solidFill>
                  <a:schemeClr val="bg1"/>
                </a:solidFill>
              </a:rPr>
              <a:t>Prepared by Pfizer for non-promotional purposes – Not for further distribution</a:t>
            </a:r>
            <a:endParaRPr sz="800" b="1" dirty="0">
              <a:solidFill>
                <a:schemeClr val="bg1"/>
              </a:solidFill>
            </a:endParaRPr>
          </a:p>
        </p:txBody>
      </p:sp>
    </p:spTree>
    <p:custDataLst>
      <p:tags r:id="rId1"/>
    </p:custDataLst>
    <p:extLst>
      <p:ext uri="{BB962C8B-B14F-4D97-AF65-F5344CB8AC3E}">
        <p14:creationId xmlns:p14="http://schemas.microsoft.com/office/powerpoint/2010/main" val="3184824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42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A2">
    <p:spTree>
      <p:nvGrpSpPr>
        <p:cNvPr id="1" name=""/>
        <p:cNvGrpSpPr/>
        <p:nvPr/>
      </p:nvGrpSpPr>
      <p:grpSpPr>
        <a:xfrm>
          <a:off x="0" y="0"/>
          <a:ext cx="0" cy="0"/>
          <a:chOff x="0" y="0"/>
          <a:chExt cx="0" cy="0"/>
        </a:xfrm>
      </p:grpSpPr>
      <p:sp>
        <p:nvSpPr>
          <p:cNvPr id="6" name="Content Placeholder 2"/>
          <p:cNvSpPr>
            <a:spLocks noGrp="1"/>
          </p:cNvSpPr>
          <p:nvPr>
            <p:ph idx="17"/>
          </p:nvPr>
        </p:nvSpPr>
        <p:spPr>
          <a:xfrm>
            <a:off x="2693456" y="1143004"/>
            <a:ext cx="8996112" cy="4524505"/>
          </a:xfrm>
        </p:spPr>
        <p:txBody>
          <a:bodyPr/>
          <a:lstStyle>
            <a:lvl1pPr marL="211934" indent="-211934">
              <a:lnSpc>
                <a:spcPct val="100000"/>
              </a:lnSpc>
              <a:spcBef>
                <a:spcPts val="450"/>
              </a:spcBef>
              <a:buFont typeface="Arial"/>
              <a:buChar char="•"/>
              <a:defRPr/>
            </a:lvl1pPr>
            <a:lvl2pPr marL="425060" indent="-125018">
              <a:lnSpc>
                <a:spcPct val="100000"/>
              </a:lnSpc>
              <a:spcBef>
                <a:spcPts val="450"/>
              </a:spcBef>
              <a:defRPr/>
            </a:lvl2pPr>
            <a:lvl3pPr marL="561983" indent="-130971">
              <a:lnSpc>
                <a:spcPct val="100000"/>
              </a:lnSpc>
              <a:spcBef>
                <a:spcPts val="450"/>
              </a:spcBef>
              <a:defRPr/>
            </a:lvl3pPr>
            <a:lvl4pPr marL="731055" indent="-123827">
              <a:lnSpc>
                <a:spcPct val="100000"/>
              </a:lnSpc>
              <a:spcBef>
                <a:spcPts val="450"/>
              </a:spcBef>
              <a:defRPr/>
            </a:lvl4pPr>
            <a:lvl5pPr marL="882267" indent="-111921">
              <a:lnSpc>
                <a:spcPct val="100000"/>
              </a:lnSpc>
              <a:spcBef>
                <a:spcPts val="4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35547" y="118608"/>
            <a:ext cx="5757601" cy="363940"/>
          </a:xfrm>
        </p:spPr>
        <p:txBody>
          <a:bodyPr/>
          <a:lstStyle>
            <a:lvl1pPr algn="ctr">
              <a:defRPr sz="2365"/>
            </a:lvl1pPr>
          </a:lstStyle>
          <a:p>
            <a:r>
              <a:rPr lang="en-US" dirty="0"/>
              <a:t>Click to edit Master title style</a:t>
            </a:r>
          </a:p>
        </p:txBody>
      </p:sp>
      <p:sp>
        <p:nvSpPr>
          <p:cNvPr id="7" name="Text Placeholder 2"/>
          <p:cNvSpPr>
            <a:spLocks noGrp="1"/>
          </p:cNvSpPr>
          <p:nvPr>
            <p:ph type="body" sz="quarter" idx="16" hasCustomPrompt="1"/>
          </p:nvPr>
        </p:nvSpPr>
        <p:spPr>
          <a:xfrm>
            <a:off x="2693282" y="5808616"/>
            <a:ext cx="8993901" cy="350412"/>
          </a:xfrm>
        </p:spPr>
        <p:txBody>
          <a:bodyPr tIns="0" bIns="0" anchor="b"/>
          <a:lstStyle>
            <a:lvl1pPr marL="0" indent="0" algn="l" defTabSz="685810" rtl="0" eaLnBrk="1" latinLnBrk="0" hangingPunct="1">
              <a:lnSpc>
                <a:spcPct val="85000"/>
              </a:lnSpc>
              <a:spcBef>
                <a:spcPts val="150"/>
              </a:spcBef>
              <a:buClr>
                <a:schemeClr val="accent2"/>
              </a:buClr>
              <a:buSzPct val="85000"/>
              <a:buFont typeface="Arial" pitchFamily="34" charset="0"/>
              <a:buNone/>
              <a:tabLst/>
              <a:defRPr lang="en-US" sz="800" kern="1200" dirty="0">
                <a:solidFill>
                  <a:schemeClr val="tx1"/>
                </a:solidFill>
                <a:latin typeface="+mn-lt"/>
                <a:ea typeface="+mn-ea"/>
                <a:cs typeface="Arial" pitchFamily="34" charset="0"/>
              </a:defRPr>
            </a:lvl1pPr>
          </a:lstStyle>
          <a:p>
            <a:pPr lvl="0"/>
            <a:r>
              <a:rPr lang="en-US" dirty="0"/>
              <a:t>Click to edit source</a:t>
            </a:r>
          </a:p>
        </p:txBody>
      </p:sp>
    </p:spTree>
    <p:custDataLst>
      <p:tags r:id="rId1"/>
    </p:custDataLst>
    <p:extLst>
      <p:ext uri="{BB962C8B-B14F-4D97-AF65-F5344CB8AC3E}">
        <p14:creationId xmlns:p14="http://schemas.microsoft.com/office/powerpoint/2010/main" val="251834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a:hlinkClick r:id="rId2" action="ppaction://hlinksldjump"/>
            <a:extLst>
              <a:ext uri="{FF2B5EF4-FFF2-40B4-BE49-F238E27FC236}">
                <a16:creationId xmlns:a16="http://schemas.microsoft.com/office/drawing/2014/main" id="{71FA45C8-7884-BE67-2D4C-88E109214CD4}"/>
              </a:ext>
            </a:extLst>
          </p:cNvPr>
          <p:cNvSpPr>
            <a:spLocks/>
          </p:cNvSpPr>
          <p:nvPr userDrawn="1"/>
        </p:nvSpPr>
        <p:spPr bwMode="auto">
          <a:xfrm>
            <a:off x="435911" y="145305"/>
            <a:ext cx="194821"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Chevron 9">
            <a:hlinkClick r:id="" action="ppaction://hlinkshowjump?jump=nextslide"/>
            <a:extLst>
              <a:ext uri="{FF2B5EF4-FFF2-40B4-BE49-F238E27FC236}">
                <a16:creationId xmlns:a16="http://schemas.microsoft.com/office/drawing/2014/main" id="{09406355-7387-E53D-CADF-205BA90CAD71}"/>
              </a:ext>
            </a:extLst>
          </p:cNvPr>
          <p:cNvSpPr/>
          <p:nvPr userDrawn="1"/>
        </p:nvSpPr>
        <p:spPr>
          <a:xfrm>
            <a:off x="722200" y="190501"/>
            <a:ext cx="96950"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a:solidFill>
                <a:srgbClr val="000000"/>
              </a:solidFill>
              <a:latin typeface="Arial"/>
              <a:ea typeface="Arial"/>
              <a:cs typeface="Arial"/>
            </a:endParaRPr>
          </a:p>
        </p:txBody>
      </p:sp>
      <p:sp>
        <p:nvSpPr>
          <p:cNvPr id="7" name="Chevron 12">
            <a:hlinkClick r:id="" action="ppaction://hlinkshowjump?jump=previousslide"/>
            <a:extLst>
              <a:ext uri="{FF2B5EF4-FFF2-40B4-BE49-F238E27FC236}">
                <a16:creationId xmlns:a16="http://schemas.microsoft.com/office/drawing/2014/main" id="{80A0AAA1-C5FB-12CF-6001-51448733362E}"/>
              </a:ext>
            </a:extLst>
          </p:cNvPr>
          <p:cNvSpPr/>
          <p:nvPr userDrawn="1"/>
        </p:nvSpPr>
        <p:spPr>
          <a:xfrm flipH="1">
            <a:off x="244752" y="190501"/>
            <a:ext cx="96950"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a:solidFill>
                <a:srgbClr val="000000"/>
              </a:solidFill>
              <a:latin typeface="Arial"/>
              <a:ea typeface="Arial"/>
              <a:cs typeface="Arial"/>
            </a:endParaRPr>
          </a:p>
        </p:txBody>
      </p:sp>
      <p:sp>
        <p:nvSpPr>
          <p:cNvPr id="20" name="Title 1"/>
          <p:cNvSpPr>
            <a:spLocks noGrp="1"/>
          </p:cNvSpPr>
          <p:nvPr>
            <p:ph type="title"/>
          </p:nvPr>
        </p:nvSpPr>
        <p:spPr bwMode="gray">
          <a:xfrm>
            <a:off x="446798" y="465802"/>
            <a:ext cx="11286416" cy="658368"/>
          </a:xfrm>
        </p:spPr>
        <p:txBody>
          <a:bodyPr/>
          <a:lstStyle>
            <a:lvl1pPr>
              <a:defRPr sz="2000" b="0">
                <a:solidFill>
                  <a:schemeClr val="tx1"/>
                </a:solidFill>
              </a:defRPr>
            </a:lvl1pPr>
          </a:lstStyle>
          <a:p>
            <a:endParaRPr lang="en-US" dirty="0"/>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0" name="Rectangle 29">
            <a:hlinkClick r:id="rId2" action="ppaction://hlinksldjump"/>
            <a:extLst>
              <a:ext uri="{FF2B5EF4-FFF2-40B4-BE49-F238E27FC236}">
                <a16:creationId xmlns:a16="http://schemas.microsoft.com/office/drawing/2014/main" id="{615EC388-B3BD-4E00-B4AC-66405DA166B2}"/>
              </a:ext>
            </a:extLst>
          </p:cNvPr>
          <p:cNvSpPr/>
          <p:nvPr userDrawn="1"/>
        </p:nvSpPr>
        <p:spPr>
          <a:xfrm>
            <a:off x="934411" y="2"/>
            <a:ext cx="2088000" cy="49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dirty="0">
                <a:solidFill>
                  <a:schemeClr val="bg1">
                    <a:lumMod val="75000"/>
                  </a:schemeClr>
                </a:solidFill>
              </a:rPr>
              <a:t>Table of Contents</a:t>
            </a:r>
            <a:endParaRPr lang="en-US" sz="1000" dirty="0">
              <a:solidFill>
                <a:schemeClr val="bg1">
                  <a:lumMod val="75000"/>
                </a:schemeClr>
              </a:solidFill>
            </a:endParaRPr>
          </a:p>
        </p:txBody>
      </p:sp>
      <p:sp>
        <p:nvSpPr>
          <p:cNvPr id="31" name="Rectangle 30">
            <a:hlinkClick r:id="rId3" action="ppaction://hlinksldjump"/>
            <a:extLst>
              <a:ext uri="{FF2B5EF4-FFF2-40B4-BE49-F238E27FC236}">
                <a16:creationId xmlns:a16="http://schemas.microsoft.com/office/drawing/2014/main" id="{C00F371F-E576-420D-B32A-C2B3DC2E4B9B}"/>
              </a:ext>
            </a:extLst>
          </p:cNvPr>
          <p:cNvSpPr/>
          <p:nvPr userDrawn="1"/>
        </p:nvSpPr>
        <p:spPr>
          <a:xfrm>
            <a:off x="3114323" y="2"/>
            <a:ext cx="2088000" cy="49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dirty="0">
                <a:solidFill>
                  <a:schemeClr val="bg1">
                    <a:lumMod val="75000"/>
                  </a:schemeClr>
                </a:solidFill>
              </a:rPr>
              <a:t>Cancer Type</a:t>
            </a:r>
            <a:endParaRPr lang="en-US" sz="1000" dirty="0">
              <a:solidFill>
                <a:schemeClr val="bg1">
                  <a:lumMod val="75000"/>
                </a:schemeClr>
              </a:solidFill>
            </a:endParaRPr>
          </a:p>
        </p:txBody>
      </p:sp>
      <p:sp>
        <p:nvSpPr>
          <p:cNvPr id="33" name="Rectangle 32">
            <a:hlinkClick r:id="rId4" action="ppaction://hlinksldjump"/>
            <a:extLst>
              <a:ext uri="{FF2B5EF4-FFF2-40B4-BE49-F238E27FC236}">
                <a16:creationId xmlns:a16="http://schemas.microsoft.com/office/drawing/2014/main" id="{409F8CF3-6EC8-4A71-AB5A-32D3389C8B96}"/>
              </a:ext>
            </a:extLst>
          </p:cNvPr>
          <p:cNvSpPr/>
          <p:nvPr userDrawn="1"/>
        </p:nvSpPr>
        <p:spPr>
          <a:xfrm>
            <a:off x="5283450" y="2"/>
            <a:ext cx="2088000" cy="49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dirty="0">
                <a:solidFill>
                  <a:schemeClr val="bg1">
                    <a:lumMod val="75000"/>
                  </a:schemeClr>
                </a:solidFill>
              </a:rPr>
              <a:t>Phase</a:t>
            </a: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Tree>
    <p:extLst>
      <p:ext uri="{BB962C8B-B14F-4D97-AF65-F5344CB8AC3E}">
        <p14:creationId xmlns:p14="http://schemas.microsoft.com/office/powerpoint/2010/main" val="3987158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bwMode="gray">
          <a:xfrm>
            <a:off x="446798" y="488952"/>
            <a:ext cx="11286416" cy="658368"/>
          </a:xfrm>
        </p:spPr>
        <p:txBody>
          <a:bodyPr/>
          <a:lstStyle>
            <a:lvl1pPr>
              <a:defRPr sz="2000" b="0">
                <a:solidFill>
                  <a:schemeClr val="tx1"/>
                </a:solidFill>
              </a:defRPr>
            </a:lvl1pPr>
          </a:lstStyle>
          <a:p>
            <a:endParaRPr lang="en-US" dirty="0"/>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0" name="Rectangle 29">
            <a:hlinkClick r:id="rId2" action="ppaction://hlinksldjump"/>
            <a:extLst>
              <a:ext uri="{FF2B5EF4-FFF2-40B4-BE49-F238E27FC236}">
                <a16:creationId xmlns:a16="http://schemas.microsoft.com/office/drawing/2014/main" id="{615EC388-B3BD-4E00-B4AC-66405DA166B2}"/>
              </a:ext>
            </a:extLst>
          </p:cNvPr>
          <p:cNvSpPr/>
          <p:nvPr userDrawn="1"/>
        </p:nvSpPr>
        <p:spPr>
          <a:xfrm>
            <a:off x="934411" y="2"/>
            <a:ext cx="2088000" cy="497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Table of Contents</a:t>
            </a:r>
            <a:endParaRPr lang="en-US" sz="1000" b="1" dirty="0">
              <a:solidFill>
                <a:schemeClr val="bg1"/>
              </a:solidFill>
            </a:endParaRPr>
          </a:p>
        </p:txBody>
      </p:sp>
      <p:sp>
        <p:nvSpPr>
          <p:cNvPr id="31" name="Rectangle 30">
            <a:hlinkClick r:id="rId3" action="ppaction://hlinksldjump"/>
            <a:extLst>
              <a:ext uri="{FF2B5EF4-FFF2-40B4-BE49-F238E27FC236}">
                <a16:creationId xmlns:a16="http://schemas.microsoft.com/office/drawing/2014/main" id="{C00F371F-E576-420D-B32A-C2B3DC2E4B9B}"/>
              </a:ext>
            </a:extLst>
          </p:cNvPr>
          <p:cNvSpPr/>
          <p:nvPr userDrawn="1"/>
        </p:nvSpPr>
        <p:spPr>
          <a:xfrm>
            <a:off x="3114323" y="2"/>
            <a:ext cx="2088000" cy="49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dirty="0">
                <a:solidFill>
                  <a:schemeClr val="bg1">
                    <a:lumMod val="75000"/>
                  </a:schemeClr>
                </a:solidFill>
              </a:rPr>
              <a:t>Cancer Type</a:t>
            </a:r>
            <a:endParaRPr lang="en-US" sz="1000" dirty="0">
              <a:solidFill>
                <a:schemeClr val="bg1">
                  <a:lumMod val="75000"/>
                </a:schemeClr>
              </a:solidFill>
            </a:endParaRPr>
          </a:p>
        </p:txBody>
      </p:sp>
      <p:sp>
        <p:nvSpPr>
          <p:cNvPr id="33" name="Rectangle 32">
            <a:hlinkClick r:id="rId4" action="ppaction://hlinksldjump"/>
            <a:extLst>
              <a:ext uri="{FF2B5EF4-FFF2-40B4-BE49-F238E27FC236}">
                <a16:creationId xmlns:a16="http://schemas.microsoft.com/office/drawing/2014/main" id="{409F8CF3-6EC8-4A71-AB5A-32D3389C8B96}"/>
              </a:ext>
            </a:extLst>
          </p:cNvPr>
          <p:cNvSpPr/>
          <p:nvPr userDrawn="1"/>
        </p:nvSpPr>
        <p:spPr>
          <a:xfrm>
            <a:off x="5283450" y="2"/>
            <a:ext cx="2088000" cy="49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dirty="0">
                <a:solidFill>
                  <a:schemeClr val="bg1">
                    <a:lumMod val="75000"/>
                  </a:schemeClr>
                </a:solidFill>
              </a:rPr>
              <a:t>Phase</a:t>
            </a: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8" name="Freeform 6">
            <a:hlinkClick r:id="rId2" action="ppaction://hlinksldjump"/>
            <a:extLst>
              <a:ext uri="{FF2B5EF4-FFF2-40B4-BE49-F238E27FC236}">
                <a16:creationId xmlns:a16="http://schemas.microsoft.com/office/drawing/2014/main" id="{D8BE0F33-1838-B1DF-5EF6-C768C11A53AA}"/>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 name="Chevron 16">
            <a:hlinkClick r:id="" action="ppaction://hlinkshowjump?jump=nextslide"/>
            <a:extLst>
              <a:ext uri="{FF2B5EF4-FFF2-40B4-BE49-F238E27FC236}">
                <a16:creationId xmlns:a16="http://schemas.microsoft.com/office/drawing/2014/main" id="{97B49424-30B2-1796-41EC-0EB508F890C9}"/>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0" name="Chevron 17">
            <a:hlinkClick r:id="" action="ppaction://hlinkshowjump?jump=previousslide"/>
            <a:extLst>
              <a:ext uri="{FF2B5EF4-FFF2-40B4-BE49-F238E27FC236}">
                <a16:creationId xmlns:a16="http://schemas.microsoft.com/office/drawing/2014/main" id="{5972B31A-1747-D60B-2C0D-0E05AEB5C96F}"/>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Tree>
    <p:extLst>
      <p:ext uri="{BB962C8B-B14F-4D97-AF65-F5344CB8AC3E}">
        <p14:creationId xmlns:p14="http://schemas.microsoft.com/office/powerpoint/2010/main" val="291877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Tree>
    <p:extLst>
      <p:ext uri="{BB962C8B-B14F-4D97-AF65-F5344CB8AC3E}">
        <p14:creationId xmlns:p14="http://schemas.microsoft.com/office/powerpoint/2010/main" val="3408613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0" name="Rectangle 29">
            <a:hlinkClick r:id="rId2" action="ppaction://hlinksldjump"/>
            <a:extLst>
              <a:ext uri="{FF2B5EF4-FFF2-40B4-BE49-F238E27FC236}">
                <a16:creationId xmlns:a16="http://schemas.microsoft.com/office/drawing/2014/main" id="{615EC388-B3BD-4E00-B4AC-66405DA166B2}"/>
              </a:ext>
            </a:extLst>
          </p:cNvPr>
          <p:cNvSpPr/>
          <p:nvPr userDrawn="1"/>
        </p:nvSpPr>
        <p:spPr>
          <a:xfrm>
            <a:off x="934411" y="2"/>
            <a:ext cx="2088000" cy="49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dirty="0">
                <a:solidFill>
                  <a:schemeClr val="bg1">
                    <a:lumMod val="75000"/>
                  </a:schemeClr>
                </a:solidFill>
              </a:rPr>
              <a:t>Table of Contents</a:t>
            </a:r>
            <a:endParaRPr lang="en-US" sz="1000" dirty="0">
              <a:solidFill>
                <a:schemeClr val="bg1">
                  <a:lumMod val="75000"/>
                </a:schemeClr>
              </a:solidFill>
            </a:endParaRPr>
          </a:p>
        </p:txBody>
      </p:sp>
      <p:sp>
        <p:nvSpPr>
          <p:cNvPr id="31" name="Rectangle 30">
            <a:hlinkClick r:id="rId3" action="ppaction://hlinksldjump"/>
            <a:extLst>
              <a:ext uri="{FF2B5EF4-FFF2-40B4-BE49-F238E27FC236}">
                <a16:creationId xmlns:a16="http://schemas.microsoft.com/office/drawing/2014/main" id="{C00F371F-E576-420D-B32A-C2B3DC2E4B9B}"/>
              </a:ext>
            </a:extLst>
          </p:cNvPr>
          <p:cNvSpPr/>
          <p:nvPr userDrawn="1"/>
        </p:nvSpPr>
        <p:spPr>
          <a:xfrm>
            <a:off x="3114323" y="2"/>
            <a:ext cx="2088000" cy="49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dirty="0">
                <a:solidFill>
                  <a:schemeClr val="bg1">
                    <a:lumMod val="75000"/>
                  </a:schemeClr>
                </a:solidFill>
              </a:rPr>
              <a:t>Cancer Type</a:t>
            </a:r>
            <a:endParaRPr lang="en-US" sz="1000" dirty="0">
              <a:solidFill>
                <a:schemeClr val="bg1">
                  <a:lumMod val="75000"/>
                </a:schemeClr>
              </a:solidFill>
            </a:endParaRPr>
          </a:p>
        </p:txBody>
      </p:sp>
      <p:sp>
        <p:nvSpPr>
          <p:cNvPr id="33" name="Rectangle 32">
            <a:hlinkClick r:id="rId4" action="ppaction://hlinksldjump"/>
            <a:extLst>
              <a:ext uri="{FF2B5EF4-FFF2-40B4-BE49-F238E27FC236}">
                <a16:creationId xmlns:a16="http://schemas.microsoft.com/office/drawing/2014/main" id="{409F8CF3-6EC8-4A71-AB5A-32D3389C8B96}"/>
              </a:ext>
            </a:extLst>
          </p:cNvPr>
          <p:cNvSpPr/>
          <p:nvPr userDrawn="1"/>
        </p:nvSpPr>
        <p:spPr>
          <a:xfrm>
            <a:off x="5283450" y="2"/>
            <a:ext cx="2088000" cy="497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Phase</a:t>
            </a:r>
            <a:endParaRPr lang="en-US" sz="1000" b="1" dirty="0">
              <a:solidFill>
                <a:schemeClr val="bg1"/>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8" name="Freeform 6">
            <a:hlinkClick r:id="rId2" action="ppaction://hlinksldjump"/>
            <a:extLst>
              <a:ext uri="{FF2B5EF4-FFF2-40B4-BE49-F238E27FC236}">
                <a16:creationId xmlns:a16="http://schemas.microsoft.com/office/drawing/2014/main" id="{2E29C27F-56F9-BA02-7065-5268F04A22BC}"/>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 name="Chevron 16">
            <a:hlinkClick r:id="" action="ppaction://hlinkshowjump?jump=nextslide"/>
            <a:extLst>
              <a:ext uri="{FF2B5EF4-FFF2-40B4-BE49-F238E27FC236}">
                <a16:creationId xmlns:a16="http://schemas.microsoft.com/office/drawing/2014/main" id="{43826731-2993-6D7B-7311-2AE06A9EFF80}"/>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0" name="Chevron 17">
            <a:hlinkClick r:id="" action="ppaction://hlinkshowjump?jump=previousslide"/>
            <a:extLst>
              <a:ext uri="{FF2B5EF4-FFF2-40B4-BE49-F238E27FC236}">
                <a16:creationId xmlns:a16="http://schemas.microsoft.com/office/drawing/2014/main" id="{23E2B4BD-C326-DC5B-7B87-A654EB007751}"/>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Tree>
    <p:extLst>
      <p:ext uri="{BB962C8B-B14F-4D97-AF65-F5344CB8AC3E}">
        <p14:creationId xmlns:p14="http://schemas.microsoft.com/office/powerpoint/2010/main" val="58892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US" sz="800" dirty="0">
                <a:solidFill>
                  <a:srgbClr val="A1AAB1"/>
                </a:solidFill>
              </a:rPr>
              <a:t>Prepared by Pfizer for non-promotional purposes – Not for further distribution</a:t>
            </a:r>
            <a:endParaRPr sz="800" b="1" dirty="0">
              <a:solidFill>
                <a:srgbClr val="A1AAB1"/>
              </a:solidFill>
            </a:endParaRPr>
          </a:p>
        </p:txBody>
      </p:sp>
    </p:spTree>
    <p:custDataLst>
      <p:tags r:id="rId1"/>
    </p:custDataLst>
    <p:extLst>
      <p:ext uri="{BB962C8B-B14F-4D97-AF65-F5344CB8AC3E}">
        <p14:creationId xmlns:p14="http://schemas.microsoft.com/office/powerpoint/2010/main" val="1914639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grpSp>
        <p:nvGrpSpPr>
          <p:cNvPr id="10" name="Group 9">
            <a:extLst>
              <a:ext uri="{FF2B5EF4-FFF2-40B4-BE49-F238E27FC236}">
                <a16:creationId xmlns:a16="http://schemas.microsoft.com/office/drawing/2014/main" id="{890D36A3-4396-7BE8-95F6-032234C66BF8}"/>
              </a:ext>
            </a:extLst>
          </p:cNvPr>
          <p:cNvGrpSpPr/>
          <p:nvPr userDrawn="1"/>
        </p:nvGrpSpPr>
        <p:grpSpPr>
          <a:xfrm>
            <a:off x="926517" y="2"/>
            <a:ext cx="1898676" cy="509589"/>
            <a:chOff x="4177878" y="0"/>
            <a:chExt cx="1898182" cy="509589"/>
          </a:xfrm>
        </p:grpSpPr>
        <p:sp>
          <p:nvSpPr>
            <p:cNvPr id="11" name="Rectangle 10">
              <a:hlinkClick r:id="rId3" action="ppaction://hlinksldjump"/>
              <a:extLst>
                <a:ext uri="{FF2B5EF4-FFF2-40B4-BE49-F238E27FC236}">
                  <a16:creationId xmlns:a16="http://schemas.microsoft.com/office/drawing/2014/main" id="{63A3ACFB-7D48-8C02-8360-FC61BC1DD760}"/>
                </a:ext>
              </a:extLst>
            </p:cNvPr>
            <p:cNvSpPr/>
            <p:nvPr userDrawn="1"/>
          </p:nvSpPr>
          <p:spPr>
            <a:xfrm>
              <a:off x="4177878" y="0"/>
              <a:ext cx="1898182"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aVb8</a:t>
              </a:r>
              <a:endParaRPr lang="en-US" sz="1000" b="1" dirty="0">
                <a:solidFill>
                  <a:schemeClr val="bg1"/>
                </a:solidFill>
              </a:endParaRPr>
            </a:p>
          </p:txBody>
        </p:sp>
        <p:sp>
          <p:nvSpPr>
            <p:cNvPr id="12" name="object 13">
              <a:extLst>
                <a:ext uri="{FF2B5EF4-FFF2-40B4-BE49-F238E27FC236}">
                  <a16:creationId xmlns:a16="http://schemas.microsoft.com/office/drawing/2014/main" id="{81EA739F-B372-E2D5-0CE4-AD7AD0F54227}"/>
                </a:ext>
              </a:extLst>
            </p:cNvPr>
            <p:cNvSpPr/>
            <p:nvPr userDrawn="1"/>
          </p:nvSpPr>
          <p:spPr>
            <a:xfrm>
              <a:off x="5043003" y="431007"/>
              <a:ext cx="167934"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grpSp>
        <p:nvGrpSpPr>
          <p:cNvPr id="13" name="Group 12">
            <a:extLst>
              <a:ext uri="{FF2B5EF4-FFF2-40B4-BE49-F238E27FC236}">
                <a16:creationId xmlns:a16="http://schemas.microsoft.com/office/drawing/2014/main" id="{F6CA7973-1BA7-7C77-3B71-EEA641DB9241}"/>
              </a:ext>
            </a:extLst>
          </p:cNvPr>
          <p:cNvGrpSpPr/>
          <p:nvPr userDrawn="1"/>
        </p:nvGrpSpPr>
        <p:grpSpPr>
          <a:xfrm>
            <a:off x="926517" y="523875"/>
            <a:ext cx="3834066" cy="275526"/>
            <a:chOff x="4177878" y="523875"/>
            <a:chExt cx="3833068" cy="275526"/>
          </a:xfrm>
        </p:grpSpPr>
        <p:sp>
          <p:nvSpPr>
            <p:cNvPr id="14" name="Rectangle 13">
              <a:hlinkClick r:id="rId4" action="ppaction://hlinksldjump"/>
              <a:extLst>
                <a:ext uri="{FF2B5EF4-FFF2-40B4-BE49-F238E27FC236}">
                  <a16:creationId xmlns:a16="http://schemas.microsoft.com/office/drawing/2014/main" id="{71AF5EFA-6245-F6B4-9F7A-186F22A6805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5" name="Rectangle 14">
              <a:hlinkClick r:id="rId5" action="ppaction://hlinksldjump"/>
              <a:extLst>
                <a:ext uri="{FF2B5EF4-FFF2-40B4-BE49-F238E27FC236}">
                  <a16:creationId xmlns:a16="http://schemas.microsoft.com/office/drawing/2014/main" id="{F646D890-3684-50B8-001F-EDD72E402FDB}"/>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6" name="Rectangle 15">
              <a:hlinkClick r:id="rId6" action="ppaction://hlinksldjump"/>
              <a:extLst>
                <a:ext uri="{FF2B5EF4-FFF2-40B4-BE49-F238E27FC236}">
                  <a16:creationId xmlns:a16="http://schemas.microsoft.com/office/drawing/2014/main" id="{59EB8360-D1FD-0142-9A17-13FA227A1C56}"/>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2" name="Freeform 6">
            <a:hlinkClick r:id="rId7" action="ppaction://hlinksldjump"/>
            <a:extLst>
              <a:ext uri="{FF2B5EF4-FFF2-40B4-BE49-F238E27FC236}">
                <a16:creationId xmlns:a16="http://schemas.microsoft.com/office/drawing/2014/main" id="{BD9238E5-84BA-2C53-8D29-EA2A6677E97F}"/>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3" name="Chevron 16">
            <a:hlinkClick r:id="" action="ppaction://hlinkshowjump?jump=nextslide"/>
            <a:extLst>
              <a:ext uri="{FF2B5EF4-FFF2-40B4-BE49-F238E27FC236}">
                <a16:creationId xmlns:a16="http://schemas.microsoft.com/office/drawing/2014/main" id="{145FE925-7778-9360-40D7-3ADDFB1C3287}"/>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1C483887-E900-92F8-24F4-B657B9AD29AF}"/>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Tree>
    <p:custDataLst>
      <p:tags r:id="rId1"/>
    </p:custDataLst>
    <p:extLst>
      <p:ext uri="{BB962C8B-B14F-4D97-AF65-F5344CB8AC3E}">
        <p14:creationId xmlns:p14="http://schemas.microsoft.com/office/powerpoint/2010/main" val="1025785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grpSp>
        <p:nvGrpSpPr>
          <p:cNvPr id="21" name="Group 20">
            <a:extLst>
              <a:ext uri="{FF2B5EF4-FFF2-40B4-BE49-F238E27FC236}">
                <a16:creationId xmlns:a16="http://schemas.microsoft.com/office/drawing/2014/main" id="{8D87D268-3D48-283A-DFE4-73512F3248B7}"/>
              </a:ext>
            </a:extLst>
          </p:cNvPr>
          <p:cNvGrpSpPr/>
          <p:nvPr userDrawn="1"/>
        </p:nvGrpSpPr>
        <p:grpSpPr>
          <a:xfrm>
            <a:off x="926517" y="2"/>
            <a:ext cx="1898676" cy="509589"/>
            <a:chOff x="4177878" y="0"/>
            <a:chExt cx="1898182" cy="509589"/>
          </a:xfrm>
        </p:grpSpPr>
        <p:sp>
          <p:nvSpPr>
            <p:cNvPr id="22" name="Rectangle 21">
              <a:hlinkClick r:id="rId3" action="ppaction://hlinksldjump"/>
              <a:extLst>
                <a:ext uri="{FF2B5EF4-FFF2-40B4-BE49-F238E27FC236}">
                  <a16:creationId xmlns:a16="http://schemas.microsoft.com/office/drawing/2014/main" id="{36FB78DA-CC9F-1CAC-D021-FFA113837C45}"/>
                </a:ext>
              </a:extLst>
            </p:cNvPr>
            <p:cNvSpPr/>
            <p:nvPr userDrawn="1"/>
          </p:nvSpPr>
          <p:spPr>
            <a:xfrm>
              <a:off x="4177878" y="0"/>
              <a:ext cx="1898182"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aVb8</a:t>
              </a:r>
              <a:endParaRPr lang="en-US" sz="1000" b="1" dirty="0">
                <a:solidFill>
                  <a:schemeClr val="bg1"/>
                </a:solidFill>
              </a:endParaRPr>
            </a:p>
          </p:txBody>
        </p:sp>
        <p:sp>
          <p:nvSpPr>
            <p:cNvPr id="23" name="object 13">
              <a:extLst>
                <a:ext uri="{FF2B5EF4-FFF2-40B4-BE49-F238E27FC236}">
                  <a16:creationId xmlns:a16="http://schemas.microsoft.com/office/drawing/2014/main" id="{5B8D1652-555C-D0BA-F532-7E2EC77C1C81}"/>
                </a:ext>
              </a:extLst>
            </p:cNvPr>
            <p:cNvSpPr/>
            <p:nvPr userDrawn="1"/>
          </p:nvSpPr>
          <p:spPr>
            <a:xfrm>
              <a:off x="5043003" y="431007"/>
              <a:ext cx="167934"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grpSp>
        <p:nvGrpSpPr>
          <p:cNvPr id="24" name="Group 23">
            <a:extLst>
              <a:ext uri="{FF2B5EF4-FFF2-40B4-BE49-F238E27FC236}">
                <a16:creationId xmlns:a16="http://schemas.microsoft.com/office/drawing/2014/main" id="{25215103-C59D-1864-D9AD-111AB275A4A1}"/>
              </a:ext>
            </a:extLst>
          </p:cNvPr>
          <p:cNvGrpSpPr/>
          <p:nvPr userDrawn="1"/>
        </p:nvGrpSpPr>
        <p:grpSpPr>
          <a:xfrm>
            <a:off x="926517" y="523875"/>
            <a:ext cx="3834066" cy="275526"/>
            <a:chOff x="4177878" y="523875"/>
            <a:chExt cx="3833068" cy="275526"/>
          </a:xfrm>
        </p:grpSpPr>
        <p:sp>
          <p:nvSpPr>
            <p:cNvPr id="25" name="Rectangle 24">
              <a:hlinkClick r:id="rId4" action="ppaction://hlinksldjump"/>
              <a:extLst>
                <a:ext uri="{FF2B5EF4-FFF2-40B4-BE49-F238E27FC236}">
                  <a16:creationId xmlns:a16="http://schemas.microsoft.com/office/drawing/2014/main" id="{767A7F80-A33D-10F4-E311-22A6D4C98676}"/>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26" name="Rectangle 25">
              <a:hlinkClick r:id="rId5" action="ppaction://hlinksldjump"/>
              <a:extLst>
                <a:ext uri="{FF2B5EF4-FFF2-40B4-BE49-F238E27FC236}">
                  <a16:creationId xmlns:a16="http://schemas.microsoft.com/office/drawing/2014/main" id="{AAEE300B-07D2-1C6B-53F6-D971A0C67BCB}"/>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32" name="Rectangle 31">
              <a:hlinkClick r:id="rId6" action="ppaction://hlinksldjump"/>
              <a:extLst>
                <a:ext uri="{FF2B5EF4-FFF2-40B4-BE49-F238E27FC236}">
                  <a16:creationId xmlns:a16="http://schemas.microsoft.com/office/drawing/2014/main" id="{380BCFBF-A0C1-ECDC-956A-A487078AB286}"/>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4213368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grpSp>
        <p:nvGrpSpPr>
          <p:cNvPr id="21" name="Group 20">
            <a:extLst>
              <a:ext uri="{FF2B5EF4-FFF2-40B4-BE49-F238E27FC236}">
                <a16:creationId xmlns:a16="http://schemas.microsoft.com/office/drawing/2014/main" id="{8D87D268-3D48-283A-DFE4-73512F3248B7}"/>
              </a:ext>
            </a:extLst>
          </p:cNvPr>
          <p:cNvGrpSpPr/>
          <p:nvPr userDrawn="1"/>
        </p:nvGrpSpPr>
        <p:grpSpPr>
          <a:xfrm>
            <a:off x="926517" y="2"/>
            <a:ext cx="1898676" cy="509589"/>
            <a:chOff x="4177878" y="0"/>
            <a:chExt cx="1898182" cy="509589"/>
          </a:xfrm>
        </p:grpSpPr>
        <p:sp>
          <p:nvSpPr>
            <p:cNvPr id="22" name="Rectangle 21">
              <a:hlinkClick r:id="rId3" action="ppaction://hlinksldjump"/>
              <a:extLst>
                <a:ext uri="{FF2B5EF4-FFF2-40B4-BE49-F238E27FC236}">
                  <a16:creationId xmlns:a16="http://schemas.microsoft.com/office/drawing/2014/main" id="{36FB78DA-CC9F-1CAC-D021-FFA113837C45}"/>
                </a:ext>
              </a:extLst>
            </p:cNvPr>
            <p:cNvSpPr/>
            <p:nvPr userDrawn="1"/>
          </p:nvSpPr>
          <p:spPr>
            <a:xfrm>
              <a:off x="4177878" y="0"/>
              <a:ext cx="1898182"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aVb8</a:t>
              </a:r>
              <a:endParaRPr lang="en-US" sz="1000" b="1" dirty="0">
                <a:solidFill>
                  <a:schemeClr val="bg1"/>
                </a:solidFill>
              </a:endParaRPr>
            </a:p>
          </p:txBody>
        </p:sp>
        <p:sp>
          <p:nvSpPr>
            <p:cNvPr id="23" name="object 13">
              <a:extLst>
                <a:ext uri="{FF2B5EF4-FFF2-40B4-BE49-F238E27FC236}">
                  <a16:creationId xmlns:a16="http://schemas.microsoft.com/office/drawing/2014/main" id="{5B8D1652-555C-D0BA-F532-7E2EC77C1C81}"/>
                </a:ext>
              </a:extLst>
            </p:cNvPr>
            <p:cNvSpPr/>
            <p:nvPr userDrawn="1"/>
          </p:nvSpPr>
          <p:spPr>
            <a:xfrm>
              <a:off x="5043003" y="431007"/>
              <a:ext cx="167934"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grpSp>
        <p:nvGrpSpPr>
          <p:cNvPr id="24" name="Group 23">
            <a:extLst>
              <a:ext uri="{FF2B5EF4-FFF2-40B4-BE49-F238E27FC236}">
                <a16:creationId xmlns:a16="http://schemas.microsoft.com/office/drawing/2014/main" id="{25215103-C59D-1864-D9AD-111AB275A4A1}"/>
              </a:ext>
            </a:extLst>
          </p:cNvPr>
          <p:cNvGrpSpPr/>
          <p:nvPr userDrawn="1"/>
        </p:nvGrpSpPr>
        <p:grpSpPr>
          <a:xfrm>
            <a:off x="926517" y="523875"/>
            <a:ext cx="3834066" cy="275526"/>
            <a:chOff x="4177878" y="523875"/>
            <a:chExt cx="3833068" cy="275526"/>
          </a:xfrm>
        </p:grpSpPr>
        <p:sp>
          <p:nvSpPr>
            <p:cNvPr id="25" name="Rectangle 24">
              <a:hlinkClick r:id="rId4" action="ppaction://hlinksldjump"/>
              <a:extLst>
                <a:ext uri="{FF2B5EF4-FFF2-40B4-BE49-F238E27FC236}">
                  <a16:creationId xmlns:a16="http://schemas.microsoft.com/office/drawing/2014/main" id="{767A7F80-A33D-10F4-E311-22A6D4C9867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Overview</a:t>
              </a:r>
            </a:p>
          </p:txBody>
        </p:sp>
        <p:sp>
          <p:nvSpPr>
            <p:cNvPr id="26" name="Rectangle 25">
              <a:hlinkClick r:id="rId5" action="ppaction://hlinksldjump"/>
              <a:extLst>
                <a:ext uri="{FF2B5EF4-FFF2-40B4-BE49-F238E27FC236}">
                  <a16:creationId xmlns:a16="http://schemas.microsoft.com/office/drawing/2014/main" id="{AAEE300B-07D2-1C6B-53F6-D971A0C67BCB}"/>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32" name="Rectangle 31">
              <a:hlinkClick r:id="rId6" action="ppaction://hlinksldjump"/>
              <a:extLst>
                <a:ext uri="{FF2B5EF4-FFF2-40B4-BE49-F238E27FC236}">
                  <a16:creationId xmlns:a16="http://schemas.microsoft.com/office/drawing/2014/main" id="{380BCFBF-A0C1-ECDC-956A-A487078AB286}"/>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4125850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grpSp>
        <p:nvGrpSpPr>
          <p:cNvPr id="21" name="Group 20">
            <a:extLst>
              <a:ext uri="{FF2B5EF4-FFF2-40B4-BE49-F238E27FC236}">
                <a16:creationId xmlns:a16="http://schemas.microsoft.com/office/drawing/2014/main" id="{8D87D268-3D48-283A-DFE4-73512F3248B7}"/>
              </a:ext>
            </a:extLst>
          </p:cNvPr>
          <p:cNvGrpSpPr/>
          <p:nvPr userDrawn="1"/>
        </p:nvGrpSpPr>
        <p:grpSpPr>
          <a:xfrm>
            <a:off x="926517" y="2"/>
            <a:ext cx="1898676" cy="509589"/>
            <a:chOff x="4177878" y="0"/>
            <a:chExt cx="1898182" cy="509589"/>
          </a:xfrm>
        </p:grpSpPr>
        <p:sp>
          <p:nvSpPr>
            <p:cNvPr id="22" name="Rectangle 21">
              <a:hlinkClick r:id="rId3" action="ppaction://hlinksldjump"/>
              <a:extLst>
                <a:ext uri="{FF2B5EF4-FFF2-40B4-BE49-F238E27FC236}">
                  <a16:creationId xmlns:a16="http://schemas.microsoft.com/office/drawing/2014/main" id="{36FB78DA-CC9F-1CAC-D021-FFA113837C45}"/>
                </a:ext>
              </a:extLst>
            </p:cNvPr>
            <p:cNvSpPr/>
            <p:nvPr userDrawn="1"/>
          </p:nvSpPr>
          <p:spPr>
            <a:xfrm>
              <a:off x="4177878" y="0"/>
              <a:ext cx="1898182"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aVb8</a:t>
              </a:r>
              <a:endParaRPr lang="en-US" sz="1000" b="1" dirty="0">
                <a:solidFill>
                  <a:schemeClr val="bg1"/>
                </a:solidFill>
              </a:endParaRPr>
            </a:p>
          </p:txBody>
        </p:sp>
        <p:sp>
          <p:nvSpPr>
            <p:cNvPr id="23" name="object 13">
              <a:extLst>
                <a:ext uri="{FF2B5EF4-FFF2-40B4-BE49-F238E27FC236}">
                  <a16:creationId xmlns:a16="http://schemas.microsoft.com/office/drawing/2014/main" id="{5B8D1652-555C-D0BA-F532-7E2EC77C1C81}"/>
                </a:ext>
              </a:extLst>
            </p:cNvPr>
            <p:cNvSpPr/>
            <p:nvPr userDrawn="1"/>
          </p:nvSpPr>
          <p:spPr>
            <a:xfrm>
              <a:off x="5043003" y="431007"/>
              <a:ext cx="167934"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grpSp>
        <p:nvGrpSpPr>
          <p:cNvPr id="24" name="Group 23">
            <a:extLst>
              <a:ext uri="{FF2B5EF4-FFF2-40B4-BE49-F238E27FC236}">
                <a16:creationId xmlns:a16="http://schemas.microsoft.com/office/drawing/2014/main" id="{25215103-C59D-1864-D9AD-111AB275A4A1}"/>
              </a:ext>
            </a:extLst>
          </p:cNvPr>
          <p:cNvGrpSpPr/>
          <p:nvPr userDrawn="1"/>
        </p:nvGrpSpPr>
        <p:grpSpPr>
          <a:xfrm>
            <a:off x="926517" y="523875"/>
            <a:ext cx="3834066" cy="275526"/>
            <a:chOff x="4177878" y="523875"/>
            <a:chExt cx="3833068" cy="275526"/>
          </a:xfrm>
        </p:grpSpPr>
        <p:sp>
          <p:nvSpPr>
            <p:cNvPr id="25" name="Rectangle 24">
              <a:hlinkClick r:id="rId4" action="ppaction://hlinksldjump"/>
              <a:extLst>
                <a:ext uri="{FF2B5EF4-FFF2-40B4-BE49-F238E27FC236}">
                  <a16:creationId xmlns:a16="http://schemas.microsoft.com/office/drawing/2014/main" id="{767A7F80-A33D-10F4-E311-22A6D4C9867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Overview</a:t>
              </a:r>
            </a:p>
          </p:txBody>
        </p:sp>
        <p:sp>
          <p:nvSpPr>
            <p:cNvPr id="26" name="Rectangle 25">
              <a:hlinkClick r:id="rId5" action="ppaction://hlinksldjump"/>
              <a:extLst>
                <a:ext uri="{FF2B5EF4-FFF2-40B4-BE49-F238E27FC236}">
                  <a16:creationId xmlns:a16="http://schemas.microsoft.com/office/drawing/2014/main" id="{AAEE300B-07D2-1C6B-53F6-D971A0C67BCB}"/>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32" name="Rectangle 31">
              <a:hlinkClick r:id="rId6" action="ppaction://hlinksldjump"/>
              <a:extLst>
                <a:ext uri="{FF2B5EF4-FFF2-40B4-BE49-F238E27FC236}">
                  <a16:creationId xmlns:a16="http://schemas.microsoft.com/office/drawing/2014/main" id="{380BCFBF-A0C1-ECDC-956A-A487078AB286}"/>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6"/>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pic>
        <p:nvPicPr>
          <p:cNvPr id="17" name="Graphic 16">
            <a:extLst>
              <a:ext uri="{FF2B5EF4-FFF2-40B4-BE49-F238E27FC236}">
                <a16:creationId xmlns:a16="http://schemas.microsoft.com/office/drawing/2014/main" id="{CB04DB5E-0CEC-EA8D-FA95-75D3C027AAB6}"/>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214982" y="1046889"/>
            <a:ext cx="398158" cy="357369"/>
          </a:xfrm>
          <a:prstGeom prst="rect">
            <a:avLst/>
          </a:prstGeom>
        </p:spPr>
      </p:pic>
      <p:sp>
        <p:nvSpPr>
          <p:cNvPr id="30" name="TextBox 29">
            <a:extLst>
              <a:ext uri="{FF2B5EF4-FFF2-40B4-BE49-F238E27FC236}">
                <a16:creationId xmlns:a16="http://schemas.microsoft.com/office/drawing/2014/main" id="{47E2EF6B-1FBA-0B03-3E64-11C0986923F3}"/>
              </a:ext>
            </a:extLst>
          </p:cNvPr>
          <p:cNvSpPr txBox="1"/>
          <p:nvPr userDrawn="1"/>
        </p:nvSpPr>
        <p:spPr bwMode="gray">
          <a:xfrm>
            <a:off x="727886" y="1010269"/>
            <a:ext cx="1659714" cy="521244"/>
          </a:xfrm>
          <a:prstGeom prst="rect">
            <a:avLst/>
          </a:prstGeom>
        </p:spPr>
        <p:txBody>
          <a:bodyPr wrap="square" lIns="22851" tIns="22851" rIns="22851" bIns="22851" rtlCol="0">
            <a:noAutofit/>
          </a:bodyPr>
          <a:lstStyle/>
          <a:p>
            <a:pPr marL="0" indent="0" algn="l">
              <a:lnSpc>
                <a:spcPct val="90000"/>
              </a:lnSpc>
              <a:spcBef>
                <a:spcPts val="5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ADVANCED </a:t>
            </a:r>
            <a:br>
              <a:rPr lang="en-US" sz="1500" b="0" i="1" dirty="0">
                <a:solidFill>
                  <a:schemeClr val="bg1"/>
                </a:solidFill>
                <a:latin typeface="+mj-lt"/>
                <a:ea typeface="Noto Sans Med" panose="020B0502040504020204" pitchFamily="34" charset="0"/>
                <a:cs typeface="Noto Sans Med" panose="020B0502040504020204" pitchFamily="34" charset="0"/>
              </a:rPr>
            </a:br>
            <a:r>
              <a:rPr lang="en-US" sz="1500" b="0" i="1" dirty="0">
                <a:solidFill>
                  <a:schemeClr val="bg1"/>
                </a:solidFill>
                <a:latin typeface="+mj-lt"/>
                <a:ea typeface="Noto Sans Med" panose="020B0502040504020204" pitchFamily="34" charset="0"/>
                <a:cs typeface="Noto Sans Med" panose="020B0502040504020204" pitchFamily="34" charset="0"/>
              </a:rPr>
              <a:t>SOLID TUMORS</a:t>
            </a: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44" name="Text Placeholder 10">
            <a:extLst>
              <a:ext uri="{FF2B5EF4-FFF2-40B4-BE49-F238E27FC236}">
                <a16:creationId xmlns:a16="http://schemas.microsoft.com/office/drawing/2014/main" id="{DA7E14D6-2C6B-E28D-8D7B-952EA975CBF4}"/>
              </a:ext>
            </a:extLst>
          </p:cNvPr>
          <p:cNvSpPr>
            <a:spLocks noGrp="1"/>
          </p:cNvSpPr>
          <p:nvPr>
            <p:ph type="body" sz="quarter" idx="11" hasCustomPrompt="1"/>
          </p:nvPr>
        </p:nvSpPr>
        <p:spPr>
          <a:xfrm>
            <a:off x="986248" y="1932483"/>
            <a:ext cx="1737360" cy="212072"/>
          </a:xfrm>
          <a:prstGeom prst="rect">
            <a:avLst/>
          </a:prstGeom>
        </p:spPr>
        <p:txBody>
          <a:bodyPr/>
          <a:lstStyle>
            <a:lvl1pPr marL="0" indent="0">
              <a:buNone/>
              <a:defRPr sz="1050" b="1" i="0">
                <a:solidFill>
                  <a:srgbClr val="00953A"/>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45" name="Oval 44">
            <a:extLst>
              <a:ext uri="{FF2B5EF4-FFF2-40B4-BE49-F238E27FC236}">
                <a16:creationId xmlns:a16="http://schemas.microsoft.com/office/drawing/2014/main" id="{41976AF9-EFE2-55FC-E72B-31F3788DD11F}"/>
              </a:ext>
            </a:extLst>
          </p:cNvPr>
          <p:cNvSpPr/>
          <p:nvPr userDrawn="1"/>
        </p:nvSpPr>
        <p:spPr bwMode="gray">
          <a:xfrm>
            <a:off x="264472" y="175620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46" name="Oval 45">
            <a:extLst>
              <a:ext uri="{FF2B5EF4-FFF2-40B4-BE49-F238E27FC236}">
                <a16:creationId xmlns:a16="http://schemas.microsoft.com/office/drawing/2014/main" id="{F2456408-39BC-3467-12BA-BF474C830479}"/>
              </a:ext>
            </a:extLst>
          </p:cNvPr>
          <p:cNvSpPr/>
          <p:nvPr userDrawn="1"/>
        </p:nvSpPr>
        <p:spPr bwMode="gray">
          <a:xfrm>
            <a:off x="3247689" y="175620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47" name="Text Placeholder 10">
            <a:extLst>
              <a:ext uri="{FF2B5EF4-FFF2-40B4-BE49-F238E27FC236}">
                <a16:creationId xmlns:a16="http://schemas.microsoft.com/office/drawing/2014/main" id="{AD2D36AE-CC19-1B4F-9DFB-9F774F139E35}"/>
              </a:ext>
            </a:extLst>
          </p:cNvPr>
          <p:cNvSpPr>
            <a:spLocks noGrp="1"/>
          </p:cNvSpPr>
          <p:nvPr>
            <p:ph type="body" sz="quarter" idx="20" hasCustomPrompt="1"/>
          </p:nvPr>
        </p:nvSpPr>
        <p:spPr>
          <a:xfrm>
            <a:off x="366839" y="182055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48" name="Graphic 47">
            <a:extLst>
              <a:ext uri="{FF2B5EF4-FFF2-40B4-BE49-F238E27FC236}">
                <a16:creationId xmlns:a16="http://schemas.microsoft.com/office/drawing/2014/main" id="{172DF1AA-F86F-8227-1A63-E69B72D2AC8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401455" y="1923106"/>
            <a:ext cx="245003" cy="238878"/>
          </a:xfrm>
          <a:prstGeom prst="rect">
            <a:avLst/>
          </a:prstGeom>
        </p:spPr>
      </p:pic>
      <p:sp>
        <p:nvSpPr>
          <p:cNvPr id="49" name="Picture Placeholder 36">
            <a:extLst>
              <a:ext uri="{FF2B5EF4-FFF2-40B4-BE49-F238E27FC236}">
                <a16:creationId xmlns:a16="http://schemas.microsoft.com/office/drawing/2014/main" id="{4500B52E-096A-B8D8-0A62-64EE87534FE0}"/>
              </a:ext>
            </a:extLst>
          </p:cNvPr>
          <p:cNvSpPr>
            <a:spLocks noGrp="1"/>
          </p:cNvSpPr>
          <p:nvPr>
            <p:ph type="pic" sz="quarter" idx="21" hasCustomPrompt="1"/>
          </p:nvPr>
        </p:nvSpPr>
        <p:spPr>
          <a:xfrm>
            <a:off x="6351330" y="1753391"/>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sp>
        <p:nvSpPr>
          <p:cNvPr id="50" name="Text Placeholder 10">
            <a:extLst>
              <a:ext uri="{FF2B5EF4-FFF2-40B4-BE49-F238E27FC236}">
                <a16:creationId xmlns:a16="http://schemas.microsoft.com/office/drawing/2014/main" id="{53CF1BE7-AF6D-9201-4FCD-2D8BEFAA814E}"/>
              </a:ext>
            </a:extLst>
          </p:cNvPr>
          <p:cNvSpPr>
            <a:spLocks noGrp="1"/>
          </p:cNvSpPr>
          <p:nvPr>
            <p:ph type="body" sz="quarter" idx="10" hasCustomPrompt="1"/>
          </p:nvPr>
        </p:nvSpPr>
        <p:spPr>
          <a:xfrm>
            <a:off x="986247" y="1732136"/>
            <a:ext cx="173736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51" name="Text Placeholder 10">
            <a:extLst>
              <a:ext uri="{FF2B5EF4-FFF2-40B4-BE49-F238E27FC236}">
                <a16:creationId xmlns:a16="http://schemas.microsoft.com/office/drawing/2014/main" id="{7F37B490-0351-2A0A-027E-FDC7779ABEBC}"/>
              </a:ext>
            </a:extLst>
          </p:cNvPr>
          <p:cNvSpPr>
            <a:spLocks noGrp="1"/>
          </p:cNvSpPr>
          <p:nvPr>
            <p:ph type="body" sz="quarter" idx="12" hasCustomPrompt="1"/>
          </p:nvPr>
        </p:nvSpPr>
        <p:spPr>
          <a:xfrm>
            <a:off x="986248" y="2158477"/>
            <a:ext cx="173736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52" name="Text Placeholder 10">
            <a:extLst>
              <a:ext uri="{FF2B5EF4-FFF2-40B4-BE49-F238E27FC236}">
                <a16:creationId xmlns:a16="http://schemas.microsoft.com/office/drawing/2014/main" id="{B556E409-89C7-9F83-D135-4B1FEC7A5018}"/>
              </a:ext>
            </a:extLst>
          </p:cNvPr>
          <p:cNvSpPr>
            <a:spLocks noGrp="1"/>
          </p:cNvSpPr>
          <p:nvPr>
            <p:ph type="body" sz="quarter" idx="13" hasCustomPrompt="1"/>
          </p:nvPr>
        </p:nvSpPr>
        <p:spPr>
          <a:xfrm>
            <a:off x="3950920" y="1732136"/>
            <a:ext cx="1173011" cy="212072"/>
          </a:xfrm>
          <a:prstGeom prst="rect">
            <a:avLst/>
          </a:prstGeom>
        </p:spPr>
        <p:txBody>
          <a:bodyPr tIns="0"/>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53" name="Text Placeholder 10">
            <a:extLst>
              <a:ext uri="{FF2B5EF4-FFF2-40B4-BE49-F238E27FC236}">
                <a16:creationId xmlns:a16="http://schemas.microsoft.com/office/drawing/2014/main" id="{5F90404D-4C13-6C74-D5B6-7C0FFC23C5B4}"/>
              </a:ext>
            </a:extLst>
          </p:cNvPr>
          <p:cNvSpPr>
            <a:spLocks noGrp="1"/>
          </p:cNvSpPr>
          <p:nvPr>
            <p:ph type="body" sz="quarter" idx="14" hasCustomPrompt="1"/>
          </p:nvPr>
        </p:nvSpPr>
        <p:spPr>
          <a:xfrm>
            <a:off x="3950921" y="1938017"/>
            <a:ext cx="1867865" cy="230894"/>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54" name="Text Placeholder 10">
            <a:extLst>
              <a:ext uri="{FF2B5EF4-FFF2-40B4-BE49-F238E27FC236}">
                <a16:creationId xmlns:a16="http://schemas.microsoft.com/office/drawing/2014/main" id="{F404E7F7-38C0-0B95-1684-58464949B901}"/>
              </a:ext>
            </a:extLst>
          </p:cNvPr>
          <p:cNvSpPr>
            <a:spLocks noGrp="1"/>
          </p:cNvSpPr>
          <p:nvPr>
            <p:ph type="body" sz="quarter" idx="18" hasCustomPrompt="1"/>
          </p:nvPr>
        </p:nvSpPr>
        <p:spPr>
          <a:xfrm>
            <a:off x="9270606" y="1688480"/>
            <a:ext cx="2386123"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55" name="TextBox 54">
            <a:extLst>
              <a:ext uri="{FF2B5EF4-FFF2-40B4-BE49-F238E27FC236}">
                <a16:creationId xmlns:a16="http://schemas.microsoft.com/office/drawing/2014/main" id="{485BD0AC-1400-24DD-AC1A-C63E83306FE4}"/>
              </a:ext>
            </a:extLst>
          </p:cNvPr>
          <p:cNvSpPr txBox="1"/>
          <p:nvPr userDrawn="1"/>
        </p:nvSpPr>
        <p:spPr bwMode="gray">
          <a:xfrm>
            <a:off x="7089613" y="173213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11"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CEAA944-10F5-D6A0-85ED-2286D7E1AAE4}"/>
              </a:ext>
            </a:extLst>
          </p:cNvPr>
          <p:cNvSpPr txBox="1"/>
          <p:nvPr userDrawn="1"/>
        </p:nvSpPr>
        <p:spPr>
          <a:xfrm>
            <a:off x="313410" y="211955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cxnSp>
        <p:nvCxnSpPr>
          <p:cNvPr id="57" name="Straight Connector 56">
            <a:extLst>
              <a:ext uri="{FF2B5EF4-FFF2-40B4-BE49-F238E27FC236}">
                <a16:creationId xmlns:a16="http://schemas.microsoft.com/office/drawing/2014/main" id="{ED2E411C-8208-F565-764B-29DC342CA9F3}"/>
              </a:ext>
            </a:extLst>
          </p:cNvPr>
          <p:cNvCxnSpPr>
            <a:cxnSpLocks/>
          </p:cNvCxnSpPr>
          <p:nvPr userDrawn="1"/>
        </p:nvCxnSpPr>
        <p:spPr bwMode="gray">
          <a:xfrm>
            <a:off x="2942936" y="1693010"/>
            <a:ext cx="0" cy="667175"/>
          </a:xfrm>
          <a:prstGeom prst="line">
            <a:avLst/>
          </a:prstGeom>
          <a:noFill/>
          <a:ln w="12700" cap="rnd">
            <a:solidFill>
              <a:schemeClr val="bg1">
                <a:lumMod val="75000"/>
              </a:schemeClr>
            </a:solidFill>
            <a:prstDash val="solid"/>
            <a:round/>
            <a:headEnd/>
            <a:tailEnd/>
          </a:ln>
          <a:effectLst/>
        </p:spPr>
      </p:cxnSp>
      <p:cxnSp>
        <p:nvCxnSpPr>
          <p:cNvPr id="58" name="Straight Connector 57">
            <a:extLst>
              <a:ext uri="{FF2B5EF4-FFF2-40B4-BE49-F238E27FC236}">
                <a16:creationId xmlns:a16="http://schemas.microsoft.com/office/drawing/2014/main" id="{71371606-7C42-4575-AF64-3F6B62552A10}"/>
              </a:ext>
            </a:extLst>
          </p:cNvPr>
          <p:cNvCxnSpPr>
            <a:cxnSpLocks/>
          </p:cNvCxnSpPr>
          <p:nvPr userDrawn="1"/>
        </p:nvCxnSpPr>
        <p:spPr bwMode="gray">
          <a:xfrm>
            <a:off x="6095999" y="1693010"/>
            <a:ext cx="0" cy="667175"/>
          </a:xfrm>
          <a:prstGeom prst="line">
            <a:avLst/>
          </a:prstGeom>
          <a:noFill/>
          <a:ln w="12700" cap="rnd">
            <a:solidFill>
              <a:schemeClr val="bg1">
                <a:lumMod val="75000"/>
              </a:schemeClr>
            </a:solidFill>
            <a:prstDash val="solid"/>
            <a:round/>
            <a:headEnd/>
            <a:tailEnd/>
          </a:ln>
          <a:effectLst/>
        </p:spPr>
      </p:cxnSp>
      <p:cxnSp>
        <p:nvCxnSpPr>
          <p:cNvPr id="59" name="Straight Connector 58">
            <a:extLst>
              <a:ext uri="{FF2B5EF4-FFF2-40B4-BE49-F238E27FC236}">
                <a16:creationId xmlns:a16="http://schemas.microsoft.com/office/drawing/2014/main" id="{D1758B56-0028-D5D8-EDD8-1BCF5771C3F2}"/>
              </a:ext>
            </a:extLst>
          </p:cNvPr>
          <p:cNvCxnSpPr>
            <a:cxnSpLocks/>
          </p:cNvCxnSpPr>
          <p:nvPr userDrawn="1"/>
        </p:nvCxnSpPr>
        <p:spPr bwMode="gray">
          <a:xfrm>
            <a:off x="9108196" y="1749095"/>
            <a:ext cx="0" cy="667175"/>
          </a:xfrm>
          <a:prstGeom prst="line">
            <a:avLst/>
          </a:prstGeom>
          <a:noFill/>
          <a:ln w="12700" cap="rnd">
            <a:solidFill>
              <a:schemeClr val="bg1">
                <a:lumMod val="75000"/>
              </a:schemeClr>
            </a:solidFill>
            <a:prstDash val="solid"/>
            <a:round/>
            <a:headEnd/>
            <a:tailEnd/>
          </a:ln>
          <a:effectLst/>
        </p:spPr>
      </p:cxn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sp>
        <p:nvSpPr>
          <p:cNvPr id="62" name="TextBox 61">
            <a:extLst>
              <a:ext uri="{FF2B5EF4-FFF2-40B4-BE49-F238E27FC236}">
                <a16:creationId xmlns:a16="http://schemas.microsoft.com/office/drawing/2014/main" id="{2282F616-DECF-04DA-B84F-A6221B65A31C}"/>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Tree>
    <p:extLst>
      <p:ext uri="{BB962C8B-B14F-4D97-AF65-F5344CB8AC3E}">
        <p14:creationId xmlns:p14="http://schemas.microsoft.com/office/powerpoint/2010/main" val="2551303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2" name="Freeform 6">
            <a:hlinkClick r:id="rId3" action="ppaction://hlinksldjump"/>
            <a:extLst>
              <a:ext uri="{FF2B5EF4-FFF2-40B4-BE49-F238E27FC236}">
                <a16:creationId xmlns:a16="http://schemas.microsoft.com/office/drawing/2014/main" id="{64B706DB-21DC-4364-7210-61C5B6FB5E1B}"/>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3" name="Chevron 16">
            <a:hlinkClick r:id="" action="ppaction://hlinkshowjump?jump=nextslide"/>
            <a:extLst>
              <a:ext uri="{FF2B5EF4-FFF2-40B4-BE49-F238E27FC236}">
                <a16:creationId xmlns:a16="http://schemas.microsoft.com/office/drawing/2014/main" id="{E3294162-FF97-B7EB-AFB9-7A28D684DB9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EE2481F1-4832-E9F3-5437-FE437DE6315D}"/>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Rectangle 16">
            <a:hlinkClick r:id="rId4" action="ppaction://hlinksldjump"/>
            <a:extLst>
              <a:ext uri="{FF2B5EF4-FFF2-40B4-BE49-F238E27FC236}">
                <a16:creationId xmlns:a16="http://schemas.microsoft.com/office/drawing/2014/main" id="{E3AAAAC6-E414-34CD-A9DE-3F50E4810AA8}"/>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Binimetinib</a:t>
            </a:r>
            <a:endParaRPr lang="en-US" sz="1000" b="1" dirty="0">
              <a:solidFill>
                <a:schemeClr val="bg1"/>
              </a:solidFill>
            </a:endParaRPr>
          </a:p>
        </p:txBody>
      </p:sp>
      <p:sp>
        <p:nvSpPr>
          <p:cNvPr id="20" name="object 13">
            <a:extLst>
              <a:ext uri="{FF2B5EF4-FFF2-40B4-BE49-F238E27FC236}">
                <a16:creationId xmlns:a16="http://schemas.microsoft.com/office/drawing/2014/main" id="{FDBB47FE-A296-C4E8-9A8E-32448110B257}"/>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1" name="Group 20">
            <a:extLst>
              <a:ext uri="{FF2B5EF4-FFF2-40B4-BE49-F238E27FC236}">
                <a16:creationId xmlns:a16="http://schemas.microsoft.com/office/drawing/2014/main" id="{CE9D53CE-ABD8-1CFA-1836-F1D67BAB9A99}"/>
              </a:ext>
            </a:extLst>
          </p:cNvPr>
          <p:cNvGrpSpPr/>
          <p:nvPr userDrawn="1"/>
        </p:nvGrpSpPr>
        <p:grpSpPr>
          <a:xfrm>
            <a:off x="926517" y="523875"/>
            <a:ext cx="3834066" cy="275526"/>
            <a:chOff x="4177878" y="523875"/>
            <a:chExt cx="3833068" cy="275526"/>
          </a:xfrm>
        </p:grpSpPr>
        <p:sp>
          <p:nvSpPr>
            <p:cNvPr id="22" name="Rectangle 21">
              <a:hlinkClick r:id="rId5" action="ppaction://hlinksldjump"/>
              <a:extLst>
                <a:ext uri="{FF2B5EF4-FFF2-40B4-BE49-F238E27FC236}">
                  <a16:creationId xmlns:a16="http://schemas.microsoft.com/office/drawing/2014/main" id="{C472E99E-1463-DE52-6158-96FF284A2910}"/>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3" name="Rectangle 22">
              <a:hlinkClick r:id="rId6" action="ppaction://hlinksldjump"/>
              <a:extLst>
                <a:ext uri="{FF2B5EF4-FFF2-40B4-BE49-F238E27FC236}">
                  <a16:creationId xmlns:a16="http://schemas.microsoft.com/office/drawing/2014/main" id="{009AA2C7-B33B-A330-8691-C75759E7C057}"/>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4" name="Rectangle 23">
              <a:hlinkClick r:id="rId7" action="ppaction://hlinksldjump"/>
              <a:extLst>
                <a:ext uri="{FF2B5EF4-FFF2-40B4-BE49-F238E27FC236}">
                  <a16:creationId xmlns:a16="http://schemas.microsoft.com/office/drawing/2014/main" id="{496CA975-E8E4-C831-274A-A422B581FAF3}"/>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1098392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5" name="Freeform 6">
            <a:hlinkClick r:id="rId2" action="ppaction://hlinksldjump"/>
            <a:extLst>
              <a:ext uri="{FF2B5EF4-FFF2-40B4-BE49-F238E27FC236}">
                <a16:creationId xmlns:a16="http://schemas.microsoft.com/office/drawing/2014/main" id="{8160901A-7A30-849E-3E6C-73DC2DEE42A0}"/>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1EF98FDF-0BD7-025C-082C-9FBE44D30B99}"/>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 name="Chevron 17">
            <a:hlinkClick r:id="" action="ppaction://hlinkshowjump?jump=previousslide"/>
            <a:extLst>
              <a:ext uri="{FF2B5EF4-FFF2-40B4-BE49-F238E27FC236}">
                <a16:creationId xmlns:a16="http://schemas.microsoft.com/office/drawing/2014/main" id="{E97E17EE-B3CA-43F1-277E-212C695AFFEE}"/>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8" name="Rectangle 7">
            <a:hlinkClick r:id="rId3" action="ppaction://hlinksldjump"/>
            <a:extLst>
              <a:ext uri="{FF2B5EF4-FFF2-40B4-BE49-F238E27FC236}">
                <a16:creationId xmlns:a16="http://schemas.microsoft.com/office/drawing/2014/main" id="{336A0DAF-CBD6-E667-DBD8-4F453DF5DE3B}"/>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Binimetinib</a:t>
            </a:r>
            <a:endParaRPr lang="en-US" sz="1000" b="1" dirty="0">
              <a:solidFill>
                <a:schemeClr val="bg1"/>
              </a:solidFill>
            </a:endParaRPr>
          </a:p>
        </p:txBody>
      </p:sp>
      <p:sp>
        <p:nvSpPr>
          <p:cNvPr id="9" name="object 13">
            <a:extLst>
              <a:ext uri="{FF2B5EF4-FFF2-40B4-BE49-F238E27FC236}">
                <a16:creationId xmlns:a16="http://schemas.microsoft.com/office/drawing/2014/main" id="{356727A8-FB02-171E-B83D-626C56E413CD}"/>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0" name="Group 9">
            <a:extLst>
              <a:ext uri="{FF2B5EF4-FFF2-40B4-BE49-F238E27FC236}">
                <a16:creationId xmlns:a16="http://schemas.microsoft.com/office/drawing/2014/main" id="{B73E6BF2-E0D2-3717-5055-7D1E0FBA916A}"/>
              </a:ext>
            </a:extLst>
          </p:cNvPr>
          <p:cNvGrpSpPr/>
          <p:nvPr userDrawn="1"/>
        </p:nvGrpSpPr>
        <p:grpSpPr>
          <a:xfrm>
            <a:off x="926517" y="523875"/>
            <a:ext cx="3834066" cy="275526"/>
            <a:chOff x="4177878" y="523875"/>
            <a:chExt cx="3833068" cy="275526"/>
          </a:xfrm>
        </p:grpSpPr>
        <p:sp>
          <p:nvSpPr>
            <p:cNvPr id="11" name="Rectangle 10">
              <a:hlinkClick r:id="rId4" action="ppaction://hlinksldjump"/>
              <a:extLst>
                <a:ext uri="{FF2B5EF4-FFF2-40B4-BE49-F238E27FC236}">
                  <a16:creationId xmlns:a16="http://schemas.microsoft.com/office/drawing/2014/main" id="{14FCF425-4F0A-60CB-5A0C-B9299DE72BB7}"/>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2" name="Rectangle 11">
              <a:hlinkClick r:id="rId5" action="ppaction://hlinksldjump"/>
              <a:extLst>
                <a:ext uri="{FF2B5EF4-FFF2-40B4-BE49-F238E27FC236}">
                  <a16:creationId xmlns:a16="http://schemas.microsoft.com/office/drawing/2014/main" id="{B3B25CC5-36B2-BBB9-2B96-C4654E23231A}"/>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3" name="Rectangle 12">
              <a:hlinkClick r:id="rId6" action="ppaction://hlinksldjump"/>
              <a:extLst>
                <a:ext uri="{FF2B5EF4-FFF2-40B4-BE49-F238E27FC236}">
                  <a16:creationId xmlns:a16="http://schemas.microsoft.com/office/drawing/2014/main" id="{06A03845-4247-FA6D-55B5-C00D66A3A176}"/>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651071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5" name="Freeform 6">
            <a:hlinkClick r:id="rId2" action="ppaction://hlinksldjump"/>
            <a:extLst>
              <a:ext uri="{FF2B5EF4-FFF2-40B4-BE49-F238E27FC236}">
                <a16:creationId xmlns:a16="http://schemas.microsoft.com/office/drawing/2014/main" id="{2D073079-69E7-1F4A-6382-DA1727BCDFE2}"/>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47139D62-1910-1049-1907-58625F000610}"/>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 name="Chevron 17">
            <a:hlinkClick r:id="" action="ppaction://hlinkshowjump?jump=previousslide"/>
            <a:extLst>
              <a:ext uri="{FF2B5EF4-FFF2-40B4-BE49-F238E27FC236}">
                <a16:creationId xmlns:a16="http://schemas.microsoft.com/office/drawing/2014/main" id="{8B9579FD-7B25-08BB-14CB-FDEB3C182B0D}"/>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8" name="Rectangle 7">
            <a:hlinkClick r:id="rId3" action="ppaction://hlinksldjump"/>
            <a:extLst>
              <a:ext uri="{FF2B5EF4-FFF2-40B4-BE49-F238E27FC236}">
                <a16:creationId xmlns:a16="http://schemas.microsoft.com/office/drawing/2014/main" id="{1B27EE0F-ECC2-3FD2-283F-C823FD5A40FA}"/>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Binimetinib</a:t>
            </a:r>
            <a:endParaRPr lang="en-US" sz="1000" b="1" dirty="0">
              <a:solidFill>
                <a:schemeClr val="bg1"/>
              </a:solidFill>
            </a:endParaRPr>
          </a:p>
        </p:txBody>
      </p:sp>
      <p:sp>
        <p:nvSpPr>
          <p:cNvPr id="9" name="object 13">
            <a:extLst>
              <a:ext uri="{FF2B5EF4-FFF2-40B4-BE49-F238E27FC236}">
                <a16:creationId xmlns:a16="http://schemas.microsoft.com/office/drawing/2014/main" id="{498F4EF1-FF61-7E33-3D1E-48DBAB1ED8F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0" name="Group 9">
            <a:extLst>
              <a:ext uri="{FF2B5EF4-FFF2-40B4-BE49-F238E27FC236}">
                <a16:creationId xmlns:a16="http://schemas.microsoft.com/office/drawing/2014/main" id="{74F0CFDB-A1D4-2E64-34AF-C223CA3D5B68}"/>
              </a:ext>
            </a:extLst>
          </p:cNvPr>
          <p:cNvGrpSpPr/>
          <p:nvPr userDrawn="1"/>
        </p:nvGrpSpPr>
        <p:grpSpPr>
          <a:xfrm>
            <a:off x="926517" y="523875"/>
            <a:ext cx="3834066" cy="275526"/>
            <a:chOff x="4177878" y="523875"/>
            <a:chExt cx="3833068" cy="275526"/>
          </a:xfrm>
        </p:grpSpPr>
        <p:sp>
          <p:nvSpPr>
            <p:cNvPr id="11" name="Rectangle 10">
              <a:hlinkClick r:id="rId4" action="ppaction://hlinksldjump"/>
              <a:extLst>
                <a:ext uri="{FF2B5EF4-FFF2-40B4-BE49-F238E27FC236}">
                  <a16:creationId xmlns:a16="http://schemas.microsoft.com/office/drawing/2014/main" id="{490E7BBD-AEB1-AF7C-A84A-17D2940EB5B2}"/>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2" name="Rectangle 11">
              <a:hlinkClick r:id="rId5" action="ppaction://hlinksldjump"/>
              <a:extLst>
                <a:ext uri="{FF2B5EF4-FFF2-40B4-BE49-F238E27FC236}">
                  <a16:creationId xmlns:a16="http://schemas.microsoft.com/office/drawing/2014/main" id="{5F987131-66FE-53C5-0E48-F2821A2DBA12}"/>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3" name="Rectangle 12">
              <a:hlinkClick r:id="rId6" action="ppaction://hlinksldjump"/>
              <a:extLst>
                <a:ext uri="{FF2B5EF4-FFF2-40B4-BE49-F238E27FC236}">
                  <a16:creationId xmlns:a16="http://schemas.microsoft.com/office/drawing/2014/main" id="{1D03F571-49D0-0B0B-4AEA-10521433BC99}"/>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4259653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5" name="Freeform 6">
            <a:hlinkClick r:id="rId2" action="ppaction://hlinksldjump"/>
            <a:extLst>
              <a:ext uri="{FF2B5EF4-FFF2-40B4-BE49-F238E27FC236}">
                <a16:creationId xmlns:a16="http://schemas.microsoft.com/office/drawing/2014/main" id="{F5832EAA-BBA9-5052-4F78-8F4FE7125735}"/>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8D277968-1C7A-1C55-1E20-F7FFD006EB2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 name="Chevron 17">
            <a:hlinkClick r:id="" action="ppaction://hlinkshowjump?jump=previousslide"/>
            <a:extLst>
              <a:ext uri="{FF2B5EF4-FFF2-40B4-BE49-F238E27FC236}">
                <a16:creationId xmlns:a16="http://schemas.microsoft.com/office/drawing/2014/main" id="{C7663BB3-44DA-5746-624A-3EB739554E8A}"/>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8" name="Rectangle 7">
            <a:hlinkClick r:id="rId3" action="ppaction://hlinksldjump"/>
            <a:extLst>
              <a:ext uri="{FF2B5EF4-FFF2-40B4-BE49-F238E27FC236}">
                <a16:creationId xmlns:a16="http://schemas.microsoft.com/office/drawing/2014/main" id="{36C98DE1-F28C-1A4D-68F6-521B8E30F34D}"/>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Binimetinib</a:t>
            </a:r>
            <a:endParaRPr lang="en-US" sz="1000" b="1" dirty="0">
              <a:solidFill>
                <a:schemeClr val="bg1"/>
              </a:solidFill>
            </a:endParaRPr>
          </a:p>
        </p:txBody>
      </p:sp>
      <p:sp>
        <p:nvSpPr>
          <p:cNvPr id="9" name="object 13">
            <a:extLst>
              <a:ext uri="{FF2B5EF4-FFF2-40B4-BE49-F238E27FC236}">
                <a16:creationId xmlns:a16="http://schemas.microsoft.com/office/drawing/2014/main" id="{3D101CE5-F758-6BE9-3067-D11AD110C477}"/>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0" name="Group 9">
            <a:extLst>
              <a:ext uri="{FF2B5EF4-FFF2-40B4-BE49-F238E27FC236}">
                <a16:creationId xmlns:a16="http://schemas.microsoft.com/office/drawing/2014/main" id="{DF333668-71C3-04CA-988E-FE8FAD5921DD}"/>
              </a:ext>
            </a:extLst>
          </p:cNvPr>
          <p:cNvGrpSpPr/>
          <p:nvPr userDrawn="1"/>
        </p:nvGrpSpPr>
        <p:grpSpPr>
          <a:xfrm>
            <a:off x="926517" y="523875"/>
            <a:ext cx="3834066" cy="275526"/>
            <a:chOff x="4177878" y="523875"/>
            <a:chExt cx="3833068" cy="275526"/>
          </a:xfrm>
        </p:grpSpPr>
        <p:sp>
          <p:nvSpPr>
            <p:cNvPr id="11" name="Rectangle 10">
              <a:hlinkClick r:id="rId4" action="ppaction://hlinksldjump"/>
              <a:extLst>
                <a:ext uri="{FF2B5EF4-FFF2-40B4-BE49-F238E27FC236}">
                  <a16:creationId xmlns:a16="http://schemas.microsoft.com/office/drawing/2014/main" id="{A2B036BE-E3A3-93BA-9CFD-84A777FA0792}"/>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Overview</a:t>
              </a:r>
            </a:p>
          </p:txBody>
        </p:sp>
        <p:sp>
          <p:nvSpPr>
            <p:cNvPr id="12" name="Rectangle 11">
              <a:hlinkClick r:id="rId5" action="ppaction://hlinksldjump"/>
              <a:extLst>
                <a:ext uri="{FF2B5EF4-FFF2-40B4-BE49-F238E27FC236}">
                  <a16:creationId xmlns:a16="http://schemas.microsoft.com/office/drawing/2014/main" id="{3D1CD1A0-8946-4BAF-4543-BC9C40E76B0E}"/>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3" name="Rectangle 12">
              <a:hlinkClick r:id="rId6" action="ppaction://hlinksldjump"/>
              <a:extLst>
                <a:ext uri="{FF2B5EF4-FFF2-40B4-BE49-F238E27FC236}">
                  <a16:creationId xmlns:a16="http://schemas.microsoft.com/office/drawing/2014/main" id="{6AFD77B0-A2EB-C7FD-136A-8877A5C1EDE8}"/>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473602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pic>
        <p:nvPicPr>
          <p:cNvPr id="11" name="Graphic 10">
            <a:extLst>
              <a:ext uri="{FF2B5EF4-FFF2-40B4-BE49-F238E27FC236}">
                <a16:creationId xmlns:a16="http://schemas.microsoft.com/office/drawing/2014/main" id="{0B625A33-816A-CE51-F3B5-09A5F80714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4802" y="981775"/>
            <a:ext cx="501006" cy="478109"/>
          </a:xfrm>
          <a:prstGeom prst="rect">
            <a:avLst/>
          </a:prstGeom>
        </p:spPr>
      </p:pic>
      <p:sp>
        <p:nvSpPr>
          <p:cNvPr id="12" name="TextBox 11">
            <a:extLst>
              <a:ext uri="{FF2B5EF4-FFF2-40B4-BE49-F238E27FC236}">
                <a16:creationId xmlns:a16="http://schemas.microsoft.com/office/drawing/2014/main" id="{5B7D085D-19FD-0401-3E50-0C22FED40D09}"/>
              </a:ext>
            </a:extLst>
          </p:cNvPr>
          <p:cNvSpPr txBox="1"/>
          <p:nvPr userDrawn="1"/>
        </p:nvSpPr>
        <p:spPr bwMode="gray">
          <a:xfrm>
            <a:off x="723453" y="1070219"/>
            <a:ext cx="1582867"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MELANOMA</a:t>
            </a: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51185"/>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grpSp>
        <p:nvGrpSpPr>
          <p:cNvPr id="14" name="Group 13">
            <a:extLst>
              <a:ext uri="{FF2B5EF4-FFF2-40B4-BE49-F238E27FC236}">
                <a16:creationId xmlns:a16="http://schemas.microsoft.com/office/drawing/2014/main" id="{D94FD917-6CA5-1C33-F845-1B98EC0DDB21}"/>
              </a:ext>
            </a:extLst>
          </p:cNvPr>
          <p:cNvGrpSpPr/>
          <p:nvPr userDrawn="1"/>
        </p:nvGrpSpPr>
        <p:grpSpPr>
          <a:xfrm>
            <a:off x="2393651" y="1642096"/>
            <a:ext cx="4989501" cy="755272"/>
            <a:chOff x="4889566" y="2161259"/>
            <a:chExt cx="9980302" cy="1820254"/>
          </a:xfrm>
        </p:grpSpPr>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14869868" y="2161259"/>
              <a:ext cx="0" cy="1820254"/>
            </a:xfrm>
            <a:prstGeom prst="line">
              <a:avLst/>
            </a:prstGeom>
            <a:noFill/>
            <a:ln w="12700" cap="rnd">
              <a:solidFill>
                <a:schemeClr val="bg1">
                  <a:lumMod val="75000"/>
                </a:schemeClr>
              </a:solidFill>
              <a:prstDash val="solid"/>
              <a:round/>
              <a:headEnd/>
              <a:tailEnd/>
            </a:ln>
            <a:effectLst/>
          </p:spPr>
        </p:cxnSp>
      </p:grpSp>
      <p:sp>
        <p:nvSpPr>
          <p:cNvPr id="31" name="Text Placeholder 10">
            <a:extLst>
              <a:ext uri="{FF2B5EF4-FFF2-40B4-BE49-F238E27FC236}">
                <a16:creationId xmlns:a16="http://schemas.microsoft.com/office/drawing/2014/main" id="{D0398F0F-8634-AFD8-B984-60D87F5029BB}"/>
              </a:ext>
            </a:extLst>
          </p:cNvPr>
          <p:cNvSpPr>
            <a:spLocks noGrp="1"/>
          </p:cNvSpPr>
          <p:nvPr>
            <p:ph type="body" sz="quarter" idx="11" hasCustomPrompt="1"/>
          </p:nvPr>
        </p:nvSpPr>
        <p:spPr>
          <a:xfrm>
            <a:off x="986248" y="1929953"/>
            <a:ext cx="1247421" cy="241530"/>
          </a:xfrm>
          <a:prstGeom prst="rect">
            <a:avLst/>
          </a:prstGeom>
        </p:spPr>
        <p:txBody>
          <a:bodyPr/>
          <a:lstStyle>
            <a:lvl1pPr marL="0" indent="0">
              <a:buNone/>
              <a:defRPr sz="1050" b="1" i="0">
                <a:solidFill>
                  <a:schemeClr val="accent5"/>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p:ph type="body" sz="quarter" idx="20" hasCustomPrompt="1"/>
          </p:nvPr>
        </p:nvSpPr>
        <p:spPr>
          <a:xfrm>
            <a:off x="366839"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p:ph type="body" sz="quarter" idx="10" hasCustomPrompt="1"/>
          </p:nvPr>
        </p:nvSpPr>
        <p:spPr>
          <a:xfrm>
            <a:off x="986247" y="1729606"/>
            <a:ext cx="1173011"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p:ph type="body" sz="quarter" idx="12" hasCustomPrompt="1"/>
          </p:nvPr>
        </p:nvSpPr>
        <p:spPr>
          <a:xfrm>
            <a:off x="986248" y="2155947"/>
            <a:ext cx="1249639"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p:ph type="body" sz="quarter" idx="13" hasCustomPrompt="1"/>
          </p:nvPr>
        </p:nvSpPr>
        <p:spPr>
          <a:xfrm>
            <a:off x="3247399" y="1729606"/>
            <a:ext cx="1173011" cy="212072"/>
          </a:xfrm>
          <a:prstGeom prst="rect">
            <a:avLst/>
          </a:prstGeom>
        </p:spPr>
        <p:txBody>
          <a:bodyPr/>
          <a:lstStyle>
            <a:lvl1pPr marL="0" indent="0">
              <a:buNone/>
              <a:defRPr sz="1200" b="1"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5" name="Text Placeholder 10">
            <a:extLst>
              <a:ext uri="{FF2B5EF4-FFF2-40B4-BE49-F238E27FC236}">
                <a16:creationId xmlns:a16="http://schemas.microsoft.com/office/drawing/2014/main" id="{8E015DF0-2B32-28C2-CBDB-9479DA5A159B}"/>
              </a:ext>
            </a:extLst>
          </p:cNvPr>
          <p:cNvSpPr>
            <a:spLocks noGrp="1"/>
          </p:cNvSpPr>
          <p:nvPr>
            <p:ph type="body" sz="quarter" idx="37" hasCustomPrompt="1"/>
          </p:nvPr>
        </p:nvSpPr>
        <p:spPr>
          <a:xfrm>
            <a:off x="5657411"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8"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FFB4E974-C6C2-153A-E840-70243655B462}"/>
              </a:ext>
            </a:extLst>
          </p:cNvPr>
          <p:cNvSpPr txBox="1"/>
          <p:nvPr userDrawn="1"/>
        </p:nvSpPr>
        <p:spPr>
          <a:xfrm>
            <a:off x="5597612" y="1742719"/>
            <a:ext cx="1391877" cy="276999"/>
          </a:xfrm>
          <a:prstGeom prst="rect">
            <a:avLst/>
          </a:prstGeom>
          <a:noFill/>
        </p:spPr>
        <p:txBody>
          <a:bodyPr wrap="square"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13410"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9"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2" name="Rectangle 71">
            <a:hlinkClick r:id="rId10" action="ppaction://hlinksldjump"/>
            <a:extLst>
              <a:ext uri="{FF2B5EF4-FFF2-40B4-BE49-F238E27FC236}">
                <a16:creationId xmlns:a16="http://schemas.microsoft.com/office/drawing/2014/main" id="{7000717A-A557-A47E-9E98-DAF86B5B366A}"/>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Binimetinib</a:t>
            </a:r>
            <a:endParaRPr lang="en-US" sz="1000" b="1" dirty="0">
              <a:solidFill>
                <a:schemeClr val="bg1"/>
              </a:solidFill>
            </a:endParaRPr>
          </a:p>
        </p:txBody>
      </p:sp>
      <p:sp>
        <p:nvSpPr>
          <p:cNvPr id="73" name="object 13">
            <a:extLst>
              <a:ext uri="{FF2B5EF4-FFF2-40B4-BE49-F238E27FC236}">
                <a16:creationId xmlns:a16="http://schemas.microsoft.com/office/drawing/2014/main" id="{CA40BA14-4921-E357-4BA5-C45415BC666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74" name="Group 73">
            <a:extLst>
              <a:ext uri="{FF2B5EF4-FFF2-40B4-BE49-F238E27FC236}">
                <a16:creationId xmlns:a16="http://schemas.microsoft.com/office/drawing/2014/main" id="{F5A2FF97-86D6-2370-3787-97AE1CD4C8DC}"/>
              </a:ext>
            </a:extLst>
          </p:cNvPr>
          <p:cNvGrpSpPr/>
          <p:nvPr userDrawn="1"/>
        </p:nvGrpSpPr>
        <p:grpSpPr>
          <a:xfrm>
            <a:off x="926517" y="523875"/>
            <a:ext cx="3834066" cy="275526"/>
            <a:chOff x="4177878" y="523875"/>
            <a:chExt cx="3833068" cy="275526"/>
          </a:xfrm>
        </p:grpSpPr>
        <p:sp>
          <p:nvSpPr>
            <p:cNvPr id="75" name="Rectangle 74">
              <a:hlinkClick r:id="rId11" action="ppaction://hlinksldjump"/>
              <a:extLst>
                <a:ext uri="{FF2B5EF4-FFF2-40B4-BE49-F238E27FC236}">
                  <a16:creationId xmlns:a16="http://schemas.microsoft.com/office/drawing/2014/main" id="{48DCC23B-F531-56AA-73BF-D95534CBF230}"/>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Overview</a:t>
              </a:r>
            </a:p>
          </p:txBody>
        </p:sp>
        <p:sp>
          <p:nvSpPr>
            <p:cNvPr id="76" name="Rectangle 75">
              <a:hlinkClick r:id="rId12" action="ppaction://hlinksldjump"/>
              <a:extLst>
                <a:ext uri="{FF2B5EF4-FFF2-40B4-BE49-F238E27FC236}">
                  <a16:creationId xmlns:a16="http://schemas.microsoft.com/office/drawing/2014/main" id="{6FCA2319-B5A5-CF51-22B0-04653995E37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77" name="Rectangle 76">
              <a:hlinkClick r:id="rId13" action="ppaction://hlinksldjump"/>
              <a:extLst>
                <a:ext uri="{FF2B5EF4-FFF2-40B4-BE49-F238E27FC236}">
                  <a16:creationId xmlns:a16="http://schemas.microsoft.com/office/drawing/2014/main" id="{99DBE9DC-C81D-B9EB-2C76-0F119819EA71}"/>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Tree>
    <p:extLst>
      <p:ext uri="{BB962C8B-B14F-4D97-AF65-F5344CB8AC3E}">
        <p14:creationId xmlns:p14="http://schemas.microsoft.com/office/powerpoint/2010/main" val="383304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grpSp>
        <p:nvGrpSpPr>
          <p:cNvPr id="20" name="Group 19">
            <a:extLst>
              <a:ext uri="{FF2B5EF4-FFF2-40B4-BE49-F238E27FC236}">
                <a16:creationId xmlns:a16="http://schemas.microsoft.com/office/drawing/2014/main" id="{ABFB5CA5-444E-88A0-D18B-F0CFEE8876DB}"/>
              </a:ext>
            </a:extLst>
          </p:cNvPr>
          <p:cNvGrpSpPr/>
          <p:nvPr userDrawn="1"/>
        </p:nvGrpSpPr>
        <p:grpSpPr>
          <a:xfrm>
            <a:off x="926517" y="2"/>
            <a:ext cx="1898676" cy="509589"/>
            <a:chOff x="4177878" y="0"/>
            <a:chExt cx="1898182" cy="509589"/>
          </a:xfrm>
          <a:solidFill>
            <a:schemeClr val="accent2"/>
          </a:solidFill>
        </p:grpSpPr>
        <p:sp>
          <p:nvSpPr>
            <p:cNvPr id="21" name="object 13">
              <a:extLst>
                <a:ext uri="{FF2B5EF4-FFF2-40B4-BE49-F238E27FC236}">
                  <a16:creationId xmlns:a16="http://schemas.microsoft.com/office/drawing/2014/main" id="{0D93FD1E-A0B3-9A3F-464A-0C1A53CEB8CD}"/>
                </a:ext>
              </a:extLst>
            </p:cNvPr>
            <p:cNvSpPr/>
            <p:nvPr userDrawn="1"/>
          </p:nvSpPr>
          <p:spPr>
            <a:xfrm>
              <a:off x="5043003" y="431007"/>
              <a:ext cx="167934" cy="78582"/>
            </a:xfrm>
            <a:custGeom>
              <a:avLst/>
              <a:gdLst/>
              <a:ahLst/>
              <a:cxnLst/>
              <a:rect l="l" t="t" r="r" b="b"/>
              <a:pathLst>
                <a:path w="203200" h="101600">
                  <a:moveTo>
                    <a:pt x="202666" y="0"/>
                  </a:moveTo>
                  <a:lnTo>
                    <a:pt x="0" y="0"/>
                  </a:lnTo>
                  <a:lnTo>
                    <a:pt x="101333" y="101333"/>
                  </a:lnTo>
                  <a:lnTo>
                    <a:pt x="202666" y="0"/>
                  </a:lnTo>
                  <a:close/>
                </a:path>
              </a:pathLst>
            </a:custGeom>
            <a:grpFill/>
          </p:spPr>
          <p:txBody>
            <a:bodyPr wrap="square" lIns="0" tIns="0" rIns="0" bIns="0" rtlCol="0"/>
            <a:lstStyle/>
            <a:p>
              <a:endParaRPr sz="1400" dirty="0">
                <a:solidFill>
                  <a:schemeClr val="bg1"/>
                </a:solidFill>
                <a:latin typeface="+mj-lt"/>
              </a:endParaRPr>
            </a:p>
          </p:txBody>
        </p:sp>
        <p:sp>
          <p:nvSpPr>
            <p:cNvPr id="22" name="Rectangle 21">
              <a:hlinkClick r:id="" action="ppaction://noaction"/>
              <a:extLst>
                <a:ext uri="{FF2B5EF4-FFF2-40B4-BE49-F238E27FC236}">
                  <a16:creationId xmlns:a16="http://schemas.microsoft.com/office/drawing/2014/main" id="{77D207AA-43DF-3A2F-A508-4949C521DDDB}"/>
                </a:ext>
              </a:extLst>
            </p:cNvPr>
            <p:cNvSpPr/>
            <p:nvPr userDrawn="1"/>
          </p:nvSpPr>
          <p:spPr>
            <a:xfrm>
              <a:off x="4177878" y="0"/>
              <a:ext cx="1898182" cy="438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BRAF</a:t>
              </a:r>
            </a:p>
          </p:txBody>
        </p:sp>
      </p:grpSp>
      <p:grpSp>
        <p:nvGrpSpPr>
          <p:cNvPr id="23" name="Group 22">
            <a:extLst>
              <a:ext uri="{FF2B5EF4-FFF2-40B4-BE49-F238E27FC236}">
                <a16:creationId xmlns:a16="http://schemas.microsoft.com/office/drawing/2014/main" id="{C3051371-A983-0923-A422-C1C97F36F5A0}"/>
              </a:ext>
            </a:extLst>
          </p:cNvPr>
          <p:cNvGrpSpPr/>
          <p:nvPr userDrawn="1"/>
        </p:nvGrpSpPr>
        <p:grpSpPr>
          <a:xfrm>
            <a:off x="926517" y="523875"/>
            <a:ext cx="3834066" cy="275526"/>
            <a:chOff x="4177878" y="523875"/>
            <a:chExt cx="3833068" cy="275526"/>
          </a:xfrm>
        </p:grpSpPr>
        <p:sp>
          <p:nvSpPr>
            <p:cNvPr id="24" name="Rectangle 23">
              <a:hlinkClick r:id="" action="ppaction://noaction"/>
              <a:extLst>
                <a:ext uri="{FF2B5EF4-FFF2-40B4-BE49-F238E27FC236}">
                  <a16:creationId xmlns:a16="http://schemas.microsoft.com/office/drawing/2014/main" id="{FA81333F-E388-C13C-4A71-0EA368BBB87A}"/>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b="0" kern="0" spc="0" normalizeH="0" baseline="0" noProof="0" dirty="0">
                  <a:ln>
                    <a:noFill/>
                  </a:ln>
                  <a:solidFill>
                    <a:srgbClr val="FFFFFF">
                      <a:lumMod val="75000"/>
                    </a:srgbClr>
                  </a:solidFill>
                  <a:effectLst/>
                  <a:uLnTx/>
                  <a:uFillTx/>
                  <a:latin typeface="Arial"/>
                  <a:sym typeface="Arial"/>
                </a:rPr>
                <a:t>Overview</a:t>
              </a:r>
            </a:p>
          </p:txBody>
        </p:sp>
        <p:sp>
          <p:nvSpPr>
            <p:cNvPr id="25" name="Rectangle 24">
              <a:hlinkClick r:id="" action="ppaction://noaction"/>
              <a:extLst>
                <a:ext uri="{FF2B5EF4-FFF2-40B4-BE49-F238E27FC236}">
                  <a16:creationId xmlns:a16="http://schemas.microsoft.com/office/drawing/2014/main" id="{4EC6367E-B409-9D6C-0E8E-617A809847A3}"/>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6" name="Rectangle 25">
              <a:hlinkClick r:id="" action="ppaction://noaction"/>
              <a:extLst>
                <a:ext uri="{FF2B5EF4-FFF2-40B4-BE49-F238E27FC236}">
                  <a16:creationId xmlns:a16="http://schemas.microsoft.com/office/drawing/2014/main" id="{C8ED3C58-1EAD-DC1E-F8CE-7416E7FB2BA9}"/>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196757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828416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grpSp>
        <p:nvGrpSpPr>
          <p:cNvPr id="7" name="Group 6">
            <a:extLst>
              <a:ext uri="{FF2B5EF4-FFF2-40B4-BE49-F238E27FC236}">
                <a16:creationId xmlns:a16="http://schemas.microsoft.com/office/drawing/2014/main" id="{FC5232C8-F97C-B6B9-F8DD-BEC18EBC81D3}"/>
              </a:ext>
            </a:extLst>
          </p:cNvPr>
          <p:cNvGrpSpPr/>
          <p:nvPr userDrawn="1"/>
        </p:nvGrpSpPr>
        <p:grpSpPr>
          <a:xfrm>
            <a:off x="926517" y="2"/>
            <a:ext cx="1898676" cy="509589"/>
            <a:chOff x="4177878" y="0"/>
            <a:chExt cx="1898182" cy="509589"/>
          </a:xfrm>
          <a:solidFill>
            <a:schemeClr val="accent2"/>
          </a:solidFill>
        </p:grpSpPr>
        <p:sp>
          <p:nvSpPr>
            <p:cNvPr id="8" name="object 13">
              <a:extLst>
                <a:ext uri="{FF2B5EF4-FFF2-40B4-BE49-F238E27FC236}">
                  <a16:creationId xmlns:a16="http://schemas.microsoft.com/office/drawing/2014/main" id="{0D93B51D-2775-2B81-EF7C-F57BE65D27DA}"/>
                </a:ext>
              </a:extLst>
            </p:cNvPr>
            <p:cNvSpPr/>
            <p:nvPr userDrawn="1"/>
          </p:nvSpPr>
          <p:spPr>
            <a:xfrm>
              <a:off x="5043003" y="431007"/>
              <a:ext cx="167934" cy="78582"/>
            </a:xfrm>
            <a:custGeom>
              <a:avLst/>
              <a:gdLst/>
              <a:ahLst/>
              <a:cxnLst/>
              <a:rect l="l" t="t" r="r" b="b"/>
              <a:pathLst>
                <a:path w="203200" h="101600">
                  <a:moveTo>
                    <a:pt x="202666" y="0"/>
                  </a:moveTo>
                  <a:lnTo>
                    <a:pt x="0" y="0"/>
                  </a:lnTo>
                  <a:lnTo>
                    <a:pt x="101333" y="101333"/>
                  </a:lnTo>
                  <a:lnTo>
                    <a:pt x="202666" y="0"/>
                  </a:lnTo>
                  <a:close/>
                </a:path>
              </a:pathLst>
            </a:custGeom>
            <a:grpFill/>
          </p:spPr>
          <p:txBody>
            <a:bodyPr wrap="square" lIns="0" tIns="0" rIns="0" bIns="0" rtlCol="0"/>
            <a:lstStyle/>
            <a:p>
              <a:endParaRPr sz="1400" dirty="0">
                <a:solidFill>
                  <a:schemeClr val="bg1"/>
                </a:solidFill>
                <a:latin typeface="+mj-lt"/>
              </a:endParaRPr>
            </a:p>
          </p:txBody>
        </p:sp>
        <p:sp>
          <p:nvSpPr>
            <p:cNvPr id="9" name="Rectangle 8">
              <a:hlinkClick r:id="" action="ppaction://noaction"/>
              <a:extLst>
                <a:ext uri="{FF2B5EF4-FFF2-40B4-BE49-F238E27FC236}">
                  <a16:creationId xmlns:a16="http://schemas.microsoft.com/office/drawing/2014/main" id="{0D3FCE0F-7D82-81C5-1364-CEC0EDA187AF}"/>
                </a:ext>
              </a:extLst>
            </p:cNvPr>
            <p:cNvSpPr/>
            <p:nvPr userDrawn="1"/>
          </p:nvSpPr>
          <p:spPr>
            <a:xfrm>
              <a:off x="4177878" y="0"/>
              <a:ext cx="1898182" cy="438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BRAF</a:t>
              </a:r>
            </a:p>
          </p:txBody>
        </p:sp>
      </p:gr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grpSp>
        <p:nvGrpSpPr>
          <p:cNvPr id="22" name="Group 21">
            <a:extLst>
              <a:ext uri="{FF2B5EF4-FFF2-40B4-BE49-F238E27FC236}">
                <a16:creationId xmlns:a16="http://schemas.microsoft.com/office/drawing/2014/main" id="{B2B7E70A-8A50-97A3-ECBE-FAE7CC8E47C9}"/>
              </a:ext>
            </a:extLst>
          </p:cNvPr>
          <p:cNvGrpSpPr/>
          <p:nvPr userDrawn="1"/>
        </p:nvGrpSpPr>
        <p:grpSpPr>
          <a:xfrm>
            <a:off x="926517" y="523875"/>
            <a:ext cx="3834066" cy="275526"/>
            <a:chOff x="4177878" y="523875"/>
            <a:chExt cx="3833068" cy="275526"/>
          </a:xfrm>
        </p:grpSpPr>
        <p:sp>
          <p:nvSpPr>
            <p:cNvPr id="23" name="Rectangle 22">
              <a:hlinkClick r:id="" action="ppaction://noaction"/>
              <a:extLst>
                <a:ext uri="{FF2B5EF4-FFF2-40B4-BE49-F238E27FC236}">
                  <a16:creationId xmlns:a16="http://schemas.microsoft.com/office/drawing/2014/main" id="{6E99B7CA-DC58-AC6D-FA4C-33D84514AF47}"/>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b="1" kern="0" spc="0" normalizeH="0" baseline="0" noProof="0" dirty="0">
                  <a:ln>
                    <a:noFill/>
                  </a:ln>
                  <a:solidFill>
                    <a:schemeClr val="bg1"/>
                  </a:solidFill>
                  <a:effectLst/>
                  <a:uLnTx/>
                  <a:uFillTx/>
                  <a:latin typeface="Arial"/>
                  <a:sym typeface="Arial"/>
                </a:rPr>
                <a:t>Overview</a:t>
              </a:r>
            </a:p>
          </p:txBody>
        </p:sp>
        <p:sp>
          <p:nvSpPr>
            <p:cNvPr id="24" name="Rectangle 23">
              <a:hlinkClick r:id="" action="ppaction://noaction"/>
              <a:extLst>
                <a:ext uri="{FF2B5EF4-FFF2-40B4-BE49-F238E27FC236}">
                  <a16:creationId xmlns:a16="http://schemas.microsoft.com/office/drawing/2014/main" id="{69AEB46A-E590-062A-F52C-DDABA9C5A8C1}"/>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5" name="Rectangle 24">
              <a:hlinkClick r:id="" action="ppaction://noaction"/>
              <a:extLst>
                <a:ext uri="{FF2B5EF4-FFF2-40B4-BE49-F238E27FC236}">
                  <a16:creationId xmlns:a16="http://schemas.microsoft.com/office/drawing/2014/main" id="{A2EB1289-1244-3769-4B85-EFEE4D88B4BA}"/>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1737769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5" name="Freeform 6">
            <a:hlinkClick r:id="rId2" action="ppaction://hlinksldjump"/>
            <a:extLst>
              <a:ext uri="{FF2B5EF4-FFF2-40B4-BE49-F238E27FC236}">
                <a16:creationId xmlns:a16="http://schemas.microsoft.com/office/drawing/2014/main" id="{6A54CBB7-F59C-3E5E-28E7-6CF5EE7DCEB2}"/>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C028408B-2F9C-DE64-31F6-3B76E6A7D78F}"/>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 name="Chevron 17">
            <a:hlinkClick r:id="" action="ppaction://hlinkshowjump?jump=previousslide"/>
            <a:extLst>
              <a:ext uri="{FF2B5EF4-FFF2-40B4-BE49-F238E27FC236}">
                <a16:creationId xmlns:a16="http://schemas.microsoft.com/office/drawing/2014/main" id="{4F05D11C-56C0-664D-A7A8-2429542E0A6A}"/>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grpSp>
        <p:nvGrpSpPr>
          <p:cNvPr id="8" name="Group 7">
            <a:extLst>
              <a:ext uri="{FF2B5EF4-FFF2-40B4-BE49-F238E27FC236}">
                <a16:creationId xmlns:a16="http://schemas.microsoft.com/office/drawing/2014/main" id="{E0CF9B63-74B1-6FFA-C39F-0BFFE28C76D7}"/>
              </a:ext>
            </a:extLst>
          </p:cNvPr>
          <p:cNvGrpSpPr/>
          <p:nvPr userDrawn="1"/>
        </p:nvGrpSpPr>
        <p:grpSpPr>
          <a:xfrm>
            <a:off x="926517" y="2"/>
            <a:ext cx="1898676" cy="509589"/>
            <a:chOff x="4177878" y="0"/>
            <a:chExt cx="1898182" cy="509589"/>
          </a:xfrm>
          <a:solidFill>
            <a:schemeClr val="accent2"/>
          </a:solidFill>
        </p:grpSpPr>
        <p:sp>
          <p:nvSpPr>
            <p:cNvPr id="9" name="object 13">
              <a:extLst>
                <a:ext uri="{FF2B5EF4-FFF2-40B4-BE49-F238E27FC236}">
                  <a16:creationId xmlns:a16="http://schemas.microsoft.com/office/drawing/2014/main" id="{1012EB0F-5D4A-EB75-D3D0-0EC097BE5E3C}"/>
                </a:ext>
              </a:extLst>
            </p:cNvPr>
            <p:cNvSpPr/>
            <p:nvPr userDrawn="1"/>
          </p:nvSpPr>
          <p:spPr>
            <a:xfrm>
              <a:off x="5043003" y="431007"/>
              <a:ext cx="167934" cy="78582"/>
            </a:xfrm>
            <a:custGeom>
              <a:avLst/>
              <a:gdLst/>
              <a:ahLst/>
              <a:cxnLst/>
              <a:rect l="l" t="t" r="r" b="b"/>
              <a:pathLst>
                <a:path w="203200" h="101600">
                  <a:moveTo>
                    <a:pt x="202666" y="0"/>
                  </a:moveTo>
                  <a:lnTo>
                    <a:pt x="0" y="0"/>
                  </a:lnTo>
                  <a:lnTo>
                    <a:pt x="101333" y="101333"/>
                  </a:lnTo>
                  <a:lnTo>
                    <a:pt x="202666" y="0"/>
                  </a:lnTo>
                  <a:close/>
                </a:path>
              </a:pathLst>
            </a:custGeom>
            <a:grpFill/>
          </p:spPr>
          <p:txBody>
            <a:bodyPr wrap="square" lIns="0" tIns="0" rIns="0" bIns="0" rtlCol="0"/>
            <a:lstStyle/>
            <a:p>
              <a:endParaRPr sz="1400" dirty="0">
                <a:solidFill>
                  <a:schemeClr val="bg1"/>
                </a:solidFill>
                <a:latin typeface="+mj-lt"/>
              </a:endParaRPr>
            </a:p>
          </p:txBody>
        </p:sp>
        <p:sp>
          <p:nvSpPr>
            <p:cNvPr id="10" name="Rectangle 9">
              <a:hlinkClick r:id="" action="ppaction://noaction"/>
              <a:extLst>
                <a:ext uri="{FF2B5EF4-FFF2-40B4-BE49-F238E27FC236}">
                  <a16:creationId xmlns:a16="http://schemas.microsoft.com/office/drawing/2014/main" id="{A7E419EC-6555-0B92-05B9-8F111EA92B7C}"/>
                </a:ext>
              </a:extLst>
            </p:cNvPr>
            <p:cNvSpPr/>
            <p:nvPr userDrawn="1"/>
          </p:nvSpPr>
          <p:spPr>
            <a:xfrm>
              <a:off x="4177878" y="0"/>
              <a:ext cx="1898182" cy="438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BRAF</a:t>
              </a:r>
            </a:p>
          </p:txBody>
        </p:sp>
      </p:grpSp>
      <p:grpSp>
        <p:nvGrpSpPr>
          <p:cNvPr id="15" name="Group 14">
            <a:extLst>
              <a:ext uri="{FF2B5EF4-FFF2-40B4-BE49-F238E27FC236}">
                <a16:creationId xmlns:a16="http://schemas.microsoft.com/office/drawing/2014/main" id="{AC3EEF30-FA25-FF01-FAF3-B1025E1555AF}"/>
              </a:ext>
            </a:extLst>
          </p:cNvPr>
          <p:cNvGrpSpPr/>
          <p:nvPr userDrawn="1"/>
        </p:nvGrpSpPr>
        <p:grpSpPr>
          <a:xfrm>
            <a:off x="926517" y="523875"/>
            <a:ext cx="3834066" cy="275526"/>
            <a:chOff x="4177878" y="523875"/>
            <a:chExt cx="3833068" cy="275526"/>
          </a:xfrm>
        </p:grpSpPr>
        <p:sp>
          <p:nvSpPr>
            <p:cNvPr id="16" name="Rectangle 15">
              <a:hlinkClick r:id="" action="ppaction://noaction"/>
              <a:extLst>
                <a:ext uri="{FF2B5EF4-FFF2-40B4-BE49-F238E27FC236}">
                  <a16:creationId xmlns:a16="http://schemas.microsoft.com/office/drawing/2014/main" id="{7A873815-FB12-CE7E-734A-F63A6FA665D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b="0" kern="0" spc="0" normalizeH="0" baseline="0" noProof="0" dirty="0">
                  <a:ln>
                    <a:noFill/>
                  </a:ln>
                  <a:solidFill>
                    <a:srgbClr val="FFFFFF">
                      <a:lumMod val="75000"/>
                    </a:srgbClr>
                  </a:solidFill>
                  <a:effectLst/>
                  <a:uLnTx/>
                  <a:uFillTx/>
                  <a:latin typeface="Arial"/>
                  <a:sym typeface="Arial"/>
                </a:rPr>
                <a:t>Overview</a:t>
              </a:r>
            </a:p>
          </p:txBody>
        </p:sp>
        <p:sp>
          <p:nvSpPr>
            <p:cNvPr id="17" name="Rectangle 16">
              <a:hlinkClick r:id="" action="ppaction://noaction"/>
              <a:extLst>
                <a:ext uri="{FF2B5EF4-FFF2-40B4-BE49-F238E27FC236}">
                  <a16:creationId xmlns:a16="http://schemas.microsoft.com/office/drawing/2014/main" id="{037BCDD5-959B-F575-B306-847B1589304F}"/>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8" name="Rectangle 17">
              <a:hlinkClick r:id="" action="ppaction://noaction"/>
              <a:extLst>
                <a:ext uri="{FF2B5EF4-FFF2-40B4-BE49-F238E27FC236}">
                  <a16:creationId xmlns:a16="http://schemas.microsoft.com/office/drawing/2014/main" id="{D50DF8B3-E1FF-7246-EF4A-F3AA682B511D}"/>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2082785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16" hasCustomPrompt="1"/>
          </p:nvPr>
        </p:nvSpPr>
        <p:spPr bwMode="gray">
          <a:xfrm>
            <a:off x="446797"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Source</a:t>
            </a:r>
          </a:p>
        </p:txBody>
      </p:sp>
      <p:sp>
        <p:nvSpPr>
          <p:cNvPr id="28" name="Text Placeholder 2"/>
          <p:cNvSpPr>
            <a:spLocks noGrp="1"/>
          </p:cNvSpPr>
          <p:nvPr>
            <p:ph type="body" sz="quarter" idx="24" hasCustomPrompt="1"/>
          </p:nvPr>
        </p:nvSpPr>
        <p:spPr bwMode="gray">
          <a:xfrm>
            <a:off x="6241054" y="5976257"/>
            <a:ext cx="5495217"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02" lvl="0" indent="-171402" defTabSz="914141" eaLnBrk="1" latinLnBrk="0" hangingPunct="1">
              <a:spcAft>
                <a:spcPts val="0"/>
              </a:spcAft>
              <a:buClr>
                <a:schemeClr val="accent2"/>
              </a:buClr>
              <a:buSzPct val="85000"/>
              <a:tabLst>
                <a:tab pos="174576" algn="r"/>
                <a:tab pos="228535" algn="l"/>
              </a:tabLst>
            </a:pPr>
            <a:r>
              <a:rPr lang="en-US"/>
              <a:t>Reference</a:t>
            </a: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5" name="Freeform 6">
            <a:hlinkClick r:id="rId2" action="ppaction://hlinksldjump"/>
            <a:extLst>
              <a:ext uri="{FF2B5EF4-FFF2-40B4-BE49-F238E27FC236}">
                <a16:creationId xmlns:a16="http://schemas.microsoft.com/office/drawing/2014/main" id="{628E9265-B9F9-89CA-76BA-9F5E4E266B9F}"/>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404C73A9-1249-8845-4FFF-FD08F6FA14C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 name="Chevron 17">
            <a:hlinkClick r:id="" action="ppaction://hlinkshowjump?jump=previousslide"/>
            <a:extLst>
              <a:ext uri="{FF2B5EF4-FFF2-40B4-BE49-F238E27FC236}">
                <a16:creationId xmlns:a16="http://schemas.microsoft.com/office/drawing/2014/main" id="{E5B465FE-AF1C-5742-CE5F-084C705D55C5}"/>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grpSp>
        <p:nvGrpSpPr>
          <p:cNvPr id="8" name="Group 7">
            <a:extLst>
              <a:ext uri="{FF2B5EF4-FFF2-40B4-BE49-F238E27FC236}">
                <a16:creationId xmlns:a16="http://schemas.microsoft.com/office/drawing/2014/main" id="{5FB434DA-0619-55E5-3559-76CB92CFD36D}"/>
              </a:ext>
            </a:extLst>
          </p:cNvPr>
          <p:cNvGrpSpPr/>
          <p:nvPr userDrawn="1"/>
        </p:nvGrpSpPr>
        <p:grpSpPr>
          <a:xfrm>
            <a:off x="926517" y="2"/>
            <a:ext cx="1898676" cy="509589"/>
            <a:chOff x="4177878" y="0"/>
            <a:chExt cx="1898182" cy="509589"/>
          </a:xfrm>
          <a:solidFill>
            <a:schemeClr val="accent2"/>
          </a:solidFill>
        </p:grpSpPr>
        <p:sp>
          <p:nvSpPr>
            <p:cNvPr id="9" name="object 13">
              <a:extLst>
                <a:ext uri="{FF2B5EF4-FFF2-40B4-BE49-F238E27FC236}">
                  <a16:creationId xmlns:a16="http://schemas.microsoft.com/office/drawing/2014/main" id="{839A720E-537A-1DD7-7407-D0FBB3901364}"/>
                </a:ext>
              </a:extLst>
            </p:cNvPr>
            <p:cNvSpPr/>
            <p:nvPr userDrawn="1"/>
          </p:nvSpPr>
          <p:spPr>
            <a:xfrm>
              <a:off x="5043003" y="431007"/>
              <a:ext cx="167934" cy="78582"/>
            </a:xfrm>
            <a:custGeom>
              <a:avLst/>
              <a:gdLst/>
              <a:ahLst/>
              <a:cxnLst/>
              <a:rect l="l" t="t" r="r" b="b"/>
              <a:pathLst>
                <a:path w="203200" h="101600">
                  <a:moveTo>
                    <a:pt x="202666" y="0"/>
                  </a:moveTo>
                  <a:lnTo>
                    <a:pt x="0" y="0"/>
                  </a:lnTo>
                  <a:lnTo>
                    <a:pt x="101333" y="101333"/>
                  </a:lnTo>
                  <a:lnTo>
                    <a:pt x="202666" y="0"/>
                  </a:lnTo>
                  <a:close/>
                </a:path>
              </a:pathLst>
            </a:custGeom>
            <a:grpFill/>
          </p:spPr>
          <p:txBody>
            <a:bodyPr wrap="square" lIns="0" tIns="0" rIns="0" bIns="0" rtlCol="0"/>
            <a:lstStyle/>
            <a:p>
              <a:endParaRPr sz="1400" dirty="0">
                <a:solidFill>
                  <a:schemeClr val="bg1"/>
                </a:solidFill>
                <a:latin typeface="+mj-lt"/>
              </a:endParaRPr>
            </a:p>
          </p:txBody>
        </p:sp>
        <p:sp>
          <p:nvSpPr>
            <p:cNvPr id="10" name="Rectangle 9">
              <a:hlinkClick r:id="" action="ppaction://noaction"/>
              <a:extLst>
                <a:ext uri="{FF2B5EF4-FFF2-40B4-BE49-F238E27FC236}">
                  <a16:creationId xmlns:a16="http://schemas.microsoft.com/office/drawing/2014/main" id="{E752758F-A12C-1E14-C8D5-D165CA497A8C}"/>
                </a:ext>
              </a:extLst>
            </p:cNvPr>
            <p:cNvSpPr/>
            <p:nvPr userDrawn="1"/>
          </p:nvSpPr>
          <p:spPr>
            <a:xfrm>
              <a:off x="4177878" y="0"/>
              <a:ext cx="1898182" cy="438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BRAF</a:t>
              </a:r>
            </a:p>
          </p:txBody>
        </p:sp>
      </p:grpSp>
      <p:grpSp>
        <p:nvGrpSpPr>
          <p:cNvPr id="15" name="Group 14">
            <a:extLst>
              <a:ext uri="{FF2B5EF4-FFF2-40B4-BE49-F238E27FC236}">
                <a16:creationId xmlns:a16="http://schemas.microsoft.com/office/drawing/2014/main" id="{647DB712-776B-3CE0-5672-1B180AFA6B0B}"/>
              </a:ext>
            </a:extLst>
          </p:cNvPr>
          <p:cNvGrpSpPr/>
          <p:nvPr userDrawn="1"/>
        </p:nvGrpSpPr>
        <p:grpSpPr>
          <a:xfrm>
            <a:off x="926517" y="523875"/>
            <a:ext cx="3834066" cy="275526"/>
            <a:chOff x="4177878" y="523875"/>
            <a:chExt cx="3833068" cy="275526"/>
          </a:xfrm>
        </p:grpSpPr>
        <p:sp>
          <p:nvSpPr>
            <p:cNvPr id="16" name="Rectangle 15">
              <a:hlinkClick r:id="" action="ppaction://noaction"/>
              <a:extLst>
                <a:ext uri="{FF2B5EF4-FFF2-40B4-BE49-F238E27FC236}">
                  <a16:creationId xmlns:a16="http://schemas.microsoft.com/office/drawing/2014/main" id="{68DBE1BE-99B7-5918-B983-BB58C51FC184}"/>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b="0" kern="0" spc="0" normalizeH="0" baseline="0" noProof="0" dirty="0">
                  <a:ln>
                    <a:noFill/>
                  </a:ln>
                  <a:solidFill>
                    <a:srgbClr val="FFFFFF">
                      <a:lumMod val="75000"/>
                    </a:srgbClr>
                  </a:solidFill>
                  <a:effectLst/>
                  <a:uLnTx/>
                  <a:uFillTx/>
                  <a:latin typeface="Arial"/>
                  <a:sym typeface="Arial"/>
                </a:rPr>
                <a:t>Overview</a:t>
              </a:r>
            </a:p>
          </p:txBody>
        </p:sp>
        <p:sp>
          <p:nvSpPr>
            <p:cNvPr id="17" name="Rectangle 16">
              <a:hlinkClick r:id="" action="ppaction://noaction"/>
              <a:extLst>
                <a:ext uri="{FF2B5EF4-FFF2-40B4-BE49-F238E27FC236}">
                  <a16:creationId xmlns:a16="http://schemas.microsoft.com/office/drawing/2014/main" id="{DB73FE56-0EBF-1E2D-5A20-17A9DD5BB148}"/>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Mechanism of Action</a:t>
              </a:r>
            </a:p>
          </p:txBody>
        </p:sp>
        <p:sp>
          <p:nvSpPr>
            <p:cNvPr id="18" name="Rectangle 17">
              <a:hlinkClick r:id="" action="ppaction://noaction"/>
              <a:extLst>
                <a:ext uri="{FF2B5EF4-FFF2-40B4-BE49-F238E27FC236}">
                  <a16:creationId xmlns:a16="http://schemas.microsoft.com/office/drawing/2014/main" id="{D65329B1-6743-826D-4748-51B99F2667AC}"/>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1611263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grpSp>
        <p:nvGrpSpPr>
          <p:cNvPr id="21" name="Group 20">
            <a:extLst>
              <a:ext uri="{FF2B5EF4-FFF2-40B4-BE49-F238E27FC236}">
                <a16:creationId xmlns:a16="http://schemas.microsoft.com/office/drawing/2014/main" id="{8D87D268-3D48-283A-DFE4-73512F3248B7}"/>
              </a:ext>
            </a:extLst>
          </p:cNvPr>
          <p:cNvGrpSpPr/>
          <p:nvPr userDrawn="1"/>
        </p:nvGrpSpPr>
        <p:grpSpPr>
          <a:xfrm>
            <a:off x="926517" y="2"/>
            <a:ext cx="1898676" cy="509589"/>
            <a:chOff x="4177878" y="0"/>
            <a:chExt cx="1898182" cy="509589"/>
          </a:xfrm>
        </p:grpSpPr>
        <p:sp>
          <p:nvSpPr>
            <p:cNvPr id="22" name="Rectangle 21">
              <a:hlinkClick r:id="rId3" action="ppaction://hlinksldjump"/>
              <a:extLst>
                <a:ext uri="{FF2B5EF4-FFF2-40B4-BE49-F238E27FC236}">
                  <a16:creationId xmlns:a16="http://schemas.microsoft.com/office/drawing/2014/main" id="{36FB78DA-CC9F-1CAC-D021-FFA113837C45}"/>
                </a:ext>
              </a:extLst>
            </p:cNvPr>
            <p:cNvSpPr/>
            <p:nvPr userDrawn="1"/>
          </p:nvSpPr>
          <p:spPr>
            <a:xfrm>
              <a:off x="4177878" y="0"/>
              <a:ext cx="1898182"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BRAF</a:t>
              </a:r>
              <a:endParaRPr lang="en-US" sz="1000" b="1" dirty="0">
                <a:solidFill>
                  <a:schemeClr val="bg1"/>
                </a:solidFill>
              </a:endParaRPr>
            </a:p>
          </p:txBody>
        </p:sp>
        <p:sp>
          <p:nvSpPr>
            <p:cNvPr id="23" name="object 13">
              <a:extLst>
                <a:ext uri="{FF2B5EF4-FFF2-40B4-BE49-F238E27FC236}">
                  <a16:creationId xmlns:a16="http://schemas.microsoft.com/office/drawing/2014/main" id="{5B8D1652-555C-D0BA-F532-7E2EC77C1C81}"/>
                </a:ext>
              </a:extLst>
            </p:cNvPr>
            <p:cNvSpPr/>
            <p:nvPr userDrawn="1"/>
          </p:nvSpPr>
          <p:spPr>
            <a:xfrm>
              <a:off x="5043003" y="431007"/>
              <a:ext cx="167934"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6"/>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pic>
        <p:nvPicPr>
          <p:cNvPr id="17" name="Graphic 16">
            <a:extLst>
              <a:ext uri="{FF2B5EF4-FFF2-40B4-BE49-F238E27FC236}">
                <a16:creationId xmlns:a16="http://schemas.microsoft.com/office/drawing/2014/main" id="{CB04DB5E-0CEC-EA8D-FA95-75D3C027AAB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14982" y="1046889"/>
            <a:ext cx="398158" cy="357369"/>
          </a:xfrm>
          <a:prstGeom prst="rect">
            <a:avLst/>
          </a:prstGeom>
        </p:spPr>
      </p:pic>
      <p:sp>
        <p:nvSpPr>
          <p:cNvPr id="30" name="TextBox 29">
            <a:extLst>
              <a:ext uri="{FF2B5EF4-FFF2-40B4-BE49-F238E27FC236}">
                <a16:creationId xmlns:a16="http://schemas.microsoft.com/office/drawing/2014/main" id="{47E2EF6B-1FBA-0B03-3E64-11C0986923F3}"/>
              </a:ext>
            </a:extLst>
          </p:cNvPr>
          <p:cNvSpPr txBox="1"/>
          <p:nvPr userDrawn="1"/>
        </p:nvSpPr>
        <p:spPr bwMode="gray">
          <a:xfrm>
            <a:off x="727886" y="1010269"/>
            <a:ext cx="1659714" cy="521244"/>
          </a:xfrm>
          <a:prstGeom prst="rect">
            <a:avLst/>
          </a:prstGeom>
        </p:spPr>
        <p:txBody>
          <a:bodyPr wrap="square" lIns="22851" tIns="22851" rIns="22851" bIns="22851" rtlCol="0">
            <a:noAutofit/>
          </a:bodyPr>
          <a:lstStyle/>
          <a:p>
            <a:pPr marL="0" indent="0" algn="l">
              <a:lnSpc>
                <a:spcPct val="90000"/>
              </a:lnSpc>
              <a:spcBef>
                <a:spcPts val="5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ADVANCED </a:t>
            </a:r>
            <a:br>
              <a:rPr lang="en-US" sz="1500" b="0" i="1" dirty="0">
                <a:solidFill>
                  <a:schemeClr val="bg1"/>
                </a:solidFill>
                <a:latin typeface="+mj-lt"/>
                <a:ea typeface="Noto Sans Med" panose="020B0502040504020204" pitchFamily="34" charset="0"/>
                <a:cs typeface="Noto Sans Med" panose="020B0502040504020204" pitchFamily="34" charset="0"/>
              </a:rPr>
            </a:br>
            <a:r>
              <a:rPr lang="en-US" sz="1500" b="0" i="1" dirty="0">
                <a:solidFill>
                  <a:schemeClr val="bg1"/>
                </a:solidFill>
                <a:latin typeface="+mj-lt"/>
                <a:ea typeface="Noto Sans Med" panose="020B0502040504020204" pitchFamily="34" charset="0"/>
                <a:cs typeface="Noto Sans Med" panose="020B0502040504020204" pitchFamily="34" charset="0"/>
              </a:rPr>
              <a:t>SOLID TUMORS</a:t>
            </a: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grpSp>
        <p:nvGrpSpPr>
          <p:cNvPr id="7" name="Group 6">
            <a:extLst>
              <a:ext uri="{FF2B5EF4-FFF2-40B4-BE49-F238E27FC236}">
                <a16:creationId xmlns:a16="http://schemas.microsoft.com/office/drawing/2014/main" id="{C2034819-BB86-DF6C-6322-3525A553C749}"/>
              </a:ext>
            </a:extLst>
          </p:cNvPr>
          <p:cNvGrpSpPr/>
          <p:nvPr userDrawn="1"/>
        </p:nvGrpSpPr>
        <p:grpSpPr>
          <a:xfrm>
            <a:off x="2393651" y="1642096"/>
            <a:ext cx="4948861" cy="755272"/>
            <a:chOff x="4889566" y="2161259"/>
            <a:chExt cx="9899010" cy="1820254"/>
          </a:xfrm>
        </p:grpSpPr>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cxnSp>
          <p:nvCxnSpPr>
            <p:cNvPr id="11" name="Straight Connector 10">
              <a:extLst>
                <a:ext uri="{FF2B5EF4-FFF2-40B4-BE49-F238E27FC236}">
                  <a16:creationId xmlns:a16="http://schemas.microsoft.com/office/drawing/2014/main" id="{257713D0-3195-D3D8-08B1-CA833FE07743}"/>
                </a:ext>
              </a:extLst>
            </p:cNvPr>
            <p:cNvCxnSpPr>
              <a:cxnSpLocks/>
            </p:cNvCxnSpPr>
            <p:nvPr userDrawn="1"/>
          </p:nvCxnSpPr>
          <p:spPr bwMode="gray">
            <a:xfrm>
              <a:off x="14788576" y="2161259"/>
              <a:ext cx="0" cy="1820254"/>
            </a:xfrm>
            <a:prstGeom prst="line">
              <a:avLst/>
            </a:prstGeom>
            <a:noFill/>
            <a:ln w="12700" cap="rnd">
              <a:solidFill>
                <a:schemeClr val="bg1">
                  <a:lumMod val="75000"/>
                </a:schemeClr>
              </a:solidFill>
              <a:prstDash val="solid"/>
              <a:round/>
              <a:headEnd/>
              <a:tailEnd/>
            </a:ln>
            <a:effectLst/>
          </p:spPr>
        </p:cxnSp>
      </p:grpSp>
      <p:sp>
        <p:nvSpPr>
          <p:cNvPr id="12" name="Text Placeholder 10">
            <a:extLst>
              <a:ext uri="{FF2B5EF4-FFF2-40B4-BE49-F238E27FC236}">
                <a16:creationId xmlns:a16="http://schemas.microsoft.com/office/drawing/2014/main" id="{D98D02F1-DA75-3A92-F299-C386EA7C6AE4}"/>
              </a:ext>
            </a:extLst>
          </p:cNvPr>
          <p:cNvSpPr>
            <a:spLocks noGrp="1"/>
          </p:cNvSpPr>
          <p:nvPr>
            <p:ph type="body" sz="quarter" idx="11" hasCustomPrompt="1"/>
          </p:nvPr>
        </p:nvSpPr>
        <p:spPr>
          <a:xfrm>
            <a:off x="986248" y="1929953"/>
            <a:ext cx="1325880" cy="241530"/>
          </a:xfrm>
          <a:prstGeom prst="rect">
            <a:avLst/>
          </a:prstGeom>
        </p:spPr>
        <p:txBody>
          <a:bodyPr/>
          <a:lstStyle>
            <a:lvl1pPr marL="0" indent="0">
              <a:buNone/>
              <a:defRPr sz="1050" b="1" i="0">
                <a:solidFill>
                  <a:schemeClr val="accent6"/>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p:ph type="body" sz="quarter" idx="13" hasCustomPrompt="1"/>
          </p:nvPr>
        </p:nvSpPr>
        <p:spPr>
          <a:xfrm>
            <a:off x="3247399" y="1729606"/>
            <a:ext cx="1173011"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10"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grpSp>
        <p:nvGrpSpPr>
          <p:cNvPr id="44" name="Group 43">
            <a:extLst>
              <a:ext uri="{FF2B5EF4-FFF2-40B4-BE49-F238E27FC236}">
                <a16:creationId xmlns:a16="http://schemas.microsoft.com/office/drawing/2014/main" id="{B69A775B-3AD3-157A-0D2B-81E37DCF5D0E}"/>
              </a:ext>
            </a:extLst>
          </p:cNvPr>
          <p:cNvGrpSpPr/>
          <p:nvPr userDrawn="1"/>
        </p:nvGrpSpPr>
        <p:grpSpPr>
          <a:xfrm>
            <a:off x="926517" y="523875"/>
            <a:ext cx="3834066" cy="275526"/>
            <a:chOff x="4177878" y="523875"/>
            <a:chExt cx="3833068" cy="275526"/>
          </a:xfrm>
        </p:grpSpPr>
        <p:sp>
          <p:nvSpPr>
            <p:cNvPr id="45" name="Rectangle 44">
              <a:hlinkClick r:id="" action="ppaction://noaction"/>
              <a:extLst>
                <a:ext uri="{FF2B5EF4-FFF2-40B4-BE49-F238E27FC236}">
                  <a16:creationId xmlns:a16="http://schemas.microsoft.com/office/drawing/2014/main" id="{F2FDCD25-197A-2008-EAD1-DBC79AB992E7}"/>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b="0" kern="0" spc="0" normalizeH="0" baseline="0" noProof="0" dirty="0">
                  <a:ln>
                    <a:noFill/>
                  </a:ln>
                  <a:solidFill>
                    <a:srgbClr val="FFFFFF">
                      <a:lumMod val="75000"/>
                    </a:srgbClr>
                  </a:solidFill>
                  <a:effectLst/>
                  <a:uLnTx/>
                  <a:uFillTx/>
                  <a:latin typeface="Arial"/>
                  <a:sym typeface="Arial"/>
                </a:rPr>
                <a:t>Overview</a:t>
              </a:r>
            </a:p>
          </p:txBody>
        </p:sp>
        <p:sp>
          <p:nvSpPr>
            <p:cNvPr id="46" name="Rectangle 45">
              <a:hlinkClick r:id="" action="ppaction://noaction"/>
              <a:extLst>
                <a:ext uri="{FF2B5EF4-FFF2-40B4-BE49-F238E27FC236}">
                  <a16:creationId xmlns:a16="http://schemas.microsoft.com/office/drawing/2014/main" id="{B525B318-7EE7-226E-5B50-D01E8A515368}"/>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Mechanism of Action</a:t>
              </a:r>
            </a:p>
          </p:txBody>
        </p:sp>
        <p:sp>
          <p:nvSpPr>
            <p:cNvPr id="47" name="Rectangle 46">
              <a:hlinkClick r:id="" action="ppaction://noaction"/>
              <a:extLst>
                <a:ext uri="{FF2B5EF4-FFF2-40B4-BE49-F238E27FC236}">
                  <a16:creationId xmlns:a16="http://schemas.microsoft.com/office/drawing/2014/main" id="{8E5F0B71-F78E-007E-7B56-85134A4A8CA0}"/>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797738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 name="Rectangle 1">
            <a:hlinkClick r:id="" action="ppaction://noaction"/>
            <a:extLst>
              <a:ext uri="{FF2B5EF4-FFF2-40B4-BE49-F238E27FC236}">
                <a16:creationId xmlns:a16="http://schemas.microsoft.com/office/drawing/2014/main" id="{C040F9A9-7027-85FD-3A8B-14318D7F7304}"/>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Brentuximab vedotin</a:t>
            </a:r>
            <a:endParaRPr lang="en-US" sz="1000" b="1" dirty="0">
              <a:solidFill>
                <a:schemeClr val="bg1"/>
              </a:solidFill>
            </a:endParaRPr>
          </a:p>
        </p:txBody>
      </p:sp>
      <p:sp>
        <p:nvSpPr>
          <p:cNvPr id="7" name="object 13">
            <a:extLst>
              <a:ext uri="{FF2B5EF4-FFF2-40B4-BE49-F238E27FC236}">
                <a16:creationId xmlns:a16="http://schemas.microsoft.com/office/drawing/2014/main" id="{FF0B0BAE-9DC8-FF12-0179-32AF8AFB71E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8" name="Group 7">
            <a:extLst>
              <a:ext uri="{FF2B5EF4-FFF2-40B4-BE49-F238E27FC236}">
                <a16:creationId xmlns:a16="http://schemas.microsoft.com/office/drawing/2014/main" id="{735C2F2E-EF57-98D0-45F0-E9F6C93DCD99}"/>
              </a:ext>
            </a:extLst>
          </p:cNvPr>
          <p:cNvGrpSpPr/>
          <p:nvPr userDrawn="1"/>
        </p:nvGrpSpPr>
        <p:grpSpPr>
          <a:xfrm>
            <a:off x="926517" y="523875"/>
            <a:ext cx="3834066" cy="275526"/>
            <a:chOff x="4177878" y="523875"/>
            <a:chExt cx="3833068" cy="275526"/>
          </a:xfrm>
        </p:grpSpPr>
        <p:sp>
          <p:nvSpPr>
            <p:cNvPr id="9" name="Rectangle 8">
              <a:hlinkClick r:id="" action="ppaction://noaction"/>
              <a:extLst>
                <a:ext uri="{FF2B5EF4-FFF2-40B4-BE49-F238E27FC236}">
                  <a16:creationId xmlns:a16="http://schemas.microsoft.com/office/drawing/2014/main" id="{8E68C685-02F1-B7D1-6D6E-7774BA42E9DE}"/>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0" name="Rectangle 9">
              <a:hlinkClick r:id="" action="ppaction://noaction"/>
              <a:extLst>
                <a:ext uri="{FF2B5EF4-FFF2-40B4-BE49-F238E27FC236}">
                  <a16:creationId xmlns:a16="http://schemas.microsoft.com/office/drawing/2014/main" id="{A65E62AC-CB36-3708-000C-CF8EE3462A6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1" name="Rectangle 10">
              <a:hlinkClick r:id="" action="ppaction://noaction"/>
              <a:extLst>
                <a:ext uri="{FF2B5EF4-FFF2-40B4-BE49-F238E27FC236}">
                  <a16:creationId xmlns:a16="http://schemas.microsoft.com/office/drawing/2014/main" id="{810AB3D4-8D93-E09C-9F2B-DEBE8870F533}"/>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1348257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13B68E71-1DAD-4864-87D9-B5FDEC78A26A}"/>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Brentuximab vedotin</a:t>
            </a:r>
            <a:endParaRPr lang="en-US" sz="1000" b="1" dirty="0">
              <a:solidFill>
                <a:schemeClr val="bg1"/>
              </a:solidFill>
            </a:endParaRPr>
          </a:p>
        </p:txBody>
      </p:sp>
      <p:sp>
        <p:nvSpPr>
          <p:cNvPr id="3" name="object 13">
            <a:extLst>
              <a:ext uri="{FF2B5EF4-FFF2-40B4-BE49-F238E27FC236}">
                <a16:creationId xmlns:a16="http://schemas.microsoft.com/office/drawing/2014/main" id="{3FF879EB-9D58-9A19-CDD2-0F7F02C5FE4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7" name="Group 16">
            <a:extLst>
              <a:ext uri="{FF2B5EF4-FFF2-40B4-BE49-F238E27FC236}">
                <a16:creationId xmlns:a16="http://schemas.microsoft.com/office/drawing/2014/main" id="{C7D17CC3-6317-0546-9620-4F9C49779FD3}"/>
              </a:ext>
            </a:extLst>
          </p:cNvPr>
          <p:cNvGrpSpPr/>
          <p:nvPr userDrawn="1"/>
        </p:nvGrpSpPr>
        <p:grpSpPr>
          <a:xfrm>
            <a:off x="926517" y="523875"/>
            <a:ext cx="3834066" cy="275526"/>
            <a:chOff x="4177878" y="523875"/>
            <a:chExt cx="3833068" cy="275526"/>
          </a:xfrm>
        </p:grpSpPr>
        <p:sp>
          <p:nvSpPr>
            <p:cNvPr id="18" name="Rectangle 17">
              <a:hlinkClick r:id="" action="ppaction://noaction"/>
              <a:extLst>
                <a:ext uri="{FF2B5EF4-FFF2-40B4-BE49-F238E27FC236}">
                  <a16:creationId xmlns:a16="http://schemas.microsoft.com/office/drawing/2014/main" id="{968B4210-8B52-D5FF-C2B9-9A2FE089B1D2}"/>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9" name="Rectangle 18">
              <a:hlinkClick r:id="" action="ppaction://noaction"/>
              <a:extLst>
                <a:ext uri="{FF2B5EF4-FFF2-40B4-BE49-F238E27FC236}">
                  <a16:creationId xmlns:a16="http://schemas.microsoft.com/office/drawing/2014/main" id="{CC415E7E-FA41-3202-AEAE-6FF318929FAD}"/>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0" name="Rectangle 19">
              <a:hlinkClick r:id="" action="ppaction://noaction"/>
              <a:extLst>
                <a:ext uri="{FF2B5EF4-FFF2-40B4-BE49-F238E27FC236}">
                  <a16:creationId xmlns:a16="http://schemas.microsoft.com/office/drawing/2014/main" id="{ED55B91C-B57D-F0AC-F956-1D905038DA39}"/>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619087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13B68E71-1DAD-4864-87D9-B5FDEC78A26A}"/>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Brentuximab vedotin</a:t>
            </a:r>
            <a:endParaRPr lang="en-US" sz="1000" b="1" dirty="0">
              <a:solidFill>
                <a:schemeClr val="bg1"/>
              </a:solidFill>
            </a:endParaRPr>
          </a:p>
        </p:txBody>
      </p:sp>
      <p:sp>
        <p:nvSpPr>
          <p:cNvPr id="3" name="object 13">
            <a:extLst>
              <a:ext uri="{FF2B5EF4-FFF2-40B4-BE49-F238E27FC236}">
                <a16:creationId xmlns:a16="http://schemas.microsoft.com/office/drawing/2014/main" id="{3FF879EB-9D58-9A19-CDD2-0F7F02C5FE4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7" name="Group 16">
            <a:extLst>
              <a:ext uri="{FF2B5EF4-FFF2-40B4-BE49-F238E27FC236}">
                <a16:creationId xmlns:a16="http://schemas.microsoft.com/office/drawing/2014/main" id="{C7D17CC3-6317-0546-9620-4F9C49779FD3}"/>
              </a:ext>
            </a:extLst>
          </p:cNvPr>
          <p:cNvGrpSpPr/>
          <p:nvPr userDrawn="1"/>
        </p:nvGrpSpPr>
        <p:grpSpPr>
          <a:xfrm>
            <a:off x="926517" y="523875"/>
            <a:ext cx="3834066" cy="275526"/>
            <a:chOff x="4177878" y="523875"/>
            <a:chExt cx="3833068" cy="275526"/>
          </a:xfrm>
        </p:grpSpPr>
        <p:sp>
          <p:nvSpPr>
            <p:cNvPr id="18" name="Rectangle 17">
              <a:hlinkClick r:id="" action="ppaction://noaction"/>
              <a:extLst>
                <a:ext uri="{FF2B5EF4-FFF2-40B4-BE49-F238E27FC236}">
                  <a16:creationId xmlns:a16="http://schemas.microsoft.com/office/drawing/2014/main" id="{968B4210-8B52-D5FF-C2B9-9A2FE089B1D2}"/>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9" name="Rectangle 18">
              <a:hlinkClick r:id="" action="ppaction://noaction"/>
              <a:extLst>
                <a:ext uri="{FF2B5EF4-FFF2-40B4-BE49-F238E27FC236}">
                  <a16:creationId xmlns:a16="http://schemas.microsoft.com/office/drawing/2014/main" id="{CC415E7E-FA41-3202-AEAE-6FF318929FAD}"/>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0" name="Rectangle 19">
              <a:hlinkClick r:id="" action="ppaction://noaction"/>
              <a:extLst>
                <a:ext uri="{FF2B5EF4-FFF2-40B4-BE49-F238E27FC236}">
                  <a16:creationId xmlns:a16="http://schemas.microsoft.com/office/drawing/2014/main" id="{ED55B91C-B57D-F0AC-F956-1D905038DA39}"/>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262346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13B68E71-1DAD-4864-87D9-B5FDEC78A26A}"/>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Brentuximab vedotin</a:t>
            </a:r>
            <a:endParaRPr lang="en-US" sz="1000" b="1" dirty="0">
              <a:solidFill>
                <a:schemeClr val="bg1"/>
              </a:solidFill>
            </a:endParaRPr>
          </a:p>
        </p:txBody>
      </p:sp>
      <p:sp>
        <p:nvSpPr>
          <p:cNvPr id="3" name="object 13">
            <a:extLst>
              <a:ext uri="{FF2B5EF4-FFF2-40B4-BE49-F238E27FC236}">
                <a16:creationId xmlns:a16="http://schemas.microsoft.com/office/drawing/2014/main" id="{3FF879EB-9D58-9A19-CDD2-0F7F02C5FE4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7" name="Group 16">
            <a:extLst>
              <a:ext uri="{FF2B5EF4-FFF2-40B4-BE49-F238E27FC236}">
                <a16:creationId xmlns:a16="http://schemas.microsoft.com/office/drawing/2014/main" id="{C7D17CC3-6317-0546-9620-4F9C49779FD3}"/>
              </a:ext>
            </a:extLst>
          </p:cNvPr>
          <p:cNvGrpSpPr/>
          <p:nvPr userDrawn="1"/>
        </p:nvGrpSpPr>
        <p:grpSpPr>
          <a:xfrm>
            <a:off x="926517" y="523875"/>
            <a:ext cx="3834066" cy="275526"/>
            <a:chOff x="4177878" y="523875"/>
            <a:chExt cx="3833068" cy="275526"/>
          </a:xfrm>
        </p:grpSpPr>
        <p:sp>
          <p:nvSpPr>
            <p:cNvPr id="18" name="Rectangle 17">
              <a:hlinkClick r:id="" action="ppaction://noaction"/>
              <a:extLst>
                <a:ext uri="{FF2B5EF4-FFF2-40B4-BE49-F238E27FC236}">
                  <a16:creationId xmlns:a16="http://schemas.microsoft.com/office/drawing/2014/main" id="{968B4210-8B52-D5FF-C2B9-9A2FE089B1D2}"/>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9" name="Rectangle 18">
              <a:hlinkClick r:id="" action="ppaction://noaction"/>
              <a:extLst>
                <a:ext uri="{FF2B5EF4-FFF2-40B4-BE49-F238E27FC236}">
                  <a16:creationId xmlns:a16="http://schemas.microsoft.com/office/drawing/2014/main" id="{CC415E7E-FA41-3202-AEAE-6FF318929FAD}"/>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20" name="Rectangle 19">
              <a:hlinkClick r:id="" action="ppaction://noaction"/>
              <a:extLst>
                <a:ext uri="{FF2B5EF4-FFF2-40B4-BE49-F238E27FC236}">
                  <a16:creationId xmlns:a16="http://schemas.microsoft.com/office/drawing/2014/main" id="{ED55B91C-B57D-F0AC-F956-1D905038DA39}"/>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750886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13B68E71-1DAD-4864-87D9-B5FDEC78A26A}"/>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Brentuximab vedotin</a:t>
            </a:r>
            <a:endParaRPr lang="en-US" sz="1000" b="1" dirty="0">
              <a:solidFill>
                <a:schemeClr val="bg1"/>
              </a:solidFill>
            </a:endParaRPr>
          </a:p>
        </p:txBody>
      </p:sp>
      <p:sp>
        <p:nvSpPr>
          <p:cNvPr id="3" name="object 13">
            <a:extLst>
              <a:ext uri="{FF2B5EF4-FFF2-40B4-BE49-F238E27FC236}">
                <a16:creationId xmlns:a16="http://schemas.microsoft.com/office/drawing/2014/main" id="{3FF879EB-9D58-9A19-CDD2-0F7F02C5FE4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7" name="Group 6">
            <a:extLst>
              <a:ext uri="{FF2B5EF4-FFF2-40B4-BE49-F238E27FC236}">
                <a16:creationId xmlns:a16="http://schemas.microsoft.com/office/drawing/2014/main" id="{61A4DF3B-19DC-261E-64B9-7A55E6F7C5F2}"/>
              </a:ext>
            </a:extLst>
          </p:cNvPr>
          <p:cNvGrpSpPr/>
          <p:nvPr userDrawn="1"/>
        </p:nvGrpSpPr>
        <p:grpSpPr>
          <a:xfrm>
            <a:off x="926517" y="523875"/>
            <a:ext cx="3834066" cy="275526"/>
            <a:chOff x="4177878" y="523875"/>
            <a:chExt cx="3833068" cy="275526"/>
          </a:xfrm>
        </p:grpSpPr>
        <p:sp>
          <p:nvSpPr>
            <p:cNvPr id="8" name="Rectangle 7">
              <a:hlinkClick r:id="" action="ppaction://noaction"/>
              <a:extLst>
                <a:ext uri="{FF2B5EF4-FFF2-40B4-BE49-F238E27FC236}">
                  <a16:creationId xmlns:a16="http://schemas.microsoft.com/office/drawing/2014/main" id="{2A1BF4A4-0490-7EEC-1F3C-3C70590E2CC8}"/>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9" name="Rectangle 8">
              <a:hlinkClick r:id="" action="ppaction://noaction"/>
              <a:extLst>
                <a:ext uri="{FF2B5EF4-FFF2-40B4-BE49-F238E27FC236}">
                  <a16:creationId xmlns:a16="http://schemas.microsoft.com/office/drawing/2014/main" id="{73510544-3D82-AEA8-670A-941A65BFAC38}"/>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0" name="Rectangle 9">
              <a:hlinkClick r:id="" action="ppaction://noaction"/>
              <a:extLst>
                <a:ext uri="{FF2B5EF4-FFF2-40B4-BE49-F238E27FC236}">
                  <a16:creationId xmlns:a16="http://schemas.microsoft.com/office/drawing/2014/main" id="{D6FA60DD-85F3-11B6-03B3-8E07C340BA87}"/>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4187478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pic>
        <p:nvPicPr>
          <p:cNvPr id="11" name="Graphic 10">
            <a:extLst>
              <a:ext uri="{FF2B5EF4-FFF2-40B4-BE49-F238E27FC236}">
                <a16:creationId xmlns:a16="http://schemas.microsoft.com/office/drawing/2014/main" id="{0B625A33-816A-CE51-F3B5-09A5F80714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4802" y="981775"/>
            <a:ext cx="501006" cy="478109"/>
          </a:xfrm>
          <a:prstGeom prst="rect">
            <a:avLst/>
          </a:prstGeom>
        </p:spPr>
      </p:pic>
      <p:sp>
        <p:nvSpPr>
          <p:cNvPr id="12" name="TextBox 11">
            <a:extLst>
              <a:ext uri="{FF2B5EF4-FFF2-40B4-BE49-F238E27FC236}">
                <a16:creationId xmlns:a16="http://schemas.microsoft.com/office/drawing/2014/main" id="{5B7D085D-19FD-0401-3E50-0C22FED40D09}"/>
              </a:ext>
            </a:extLst>
          </p:cNvPr>
          <p:cNvSpPr txBox="1"/>
          <p:nvPr userDrawn="1"/>
        </p:nvSpPr>
        <p:spPr bwMode="gray">
          <a:xfrm>
            <a:off x="723453" y="1070219"/>
            <a:ext cx="1582867"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MELANOMA</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accent5"/>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66839"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8"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13410"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9"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7" name="Rectangle 6">
            <a:hlinkClick r:id="" action="ppaction://noaction"/>
            <a:extLst>
              <a:ext uri="{FF2B5EF4-FFF2-40B4-BE49-F238E27FC236}">
                <a16:creationId xmlns:a16="http://schemas.microsoft.com/office/drawing/2014/main" id="{C6759E86-F4F8-AA34-BE1A-E016CAE6255D}"/>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Brentuximab vedotin</a:t>
            </a:r>
            <a:endParaRPr lang="en-US" sz="1000" b="1" dirty="0">
              <a:solidFill>
                <a:schemeClr val="bg1"/>
              </a:solidFill>
            </a:endParaRPr>
          </a:p>
        </p:txBody>
      </p:sp>
      <p:sp>
        <p:nvSpPr>
          <p:cNvPr id="9" name="object 13">
            <a:extLst>
              <a:ext uri="{FF2B5EF4-FFF2-40B4-BE49-F238E27FC236}">
                <a16:creationId xmlns:a16="http://schemas.microsoft.com/office/drawing/2014/main" id="{5368258B-9194-C384-CEBE-206DF69C2620}"/>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grpSp>
        <p:nvGrpSpPr>
          <p:cNvPr id="32" name="Group 31">
            <a:extLst>
              <a:ext uri="{FF2B5EF4-FFF2-40B4-BE49-F238E27FC236}">
                <a16:creationId xmlns:a16="http://schemas.microsoft.com/office/drawing/2014/main" id="{770FEEDA-E3EC-395F-3B37-09505C29B6A2}"/>
              </a:ext>
            </a:extLst>
          </p:cNvPr>
          <p:cNvGrpSpPr/>
          <p:nvPr userDrawn="1"/>
        </p:nvGrpSpPr>
        <p:grpSpPr>
          <a:xfrm>
            <a:off x="926517" y="523875"/>
            <a:ext cx="3834066" cy="275526"/>
            <a:chOff x="4177878" y="523875"/>
            <a:chExt cx="3833068" cy="275526"/>
          </a:xfrm>
        </p:grpSpPr>
        <p:sp>
          <p:nvSpPr>
            <p:cNvPr id="43" name="Rectangle 42">
              <a:hlinkClick r:id="" action="ppaction://noaction"/>
              <a:extLst>
                <a:ext uri="{FF2B5EF4-FFF2-40B4-BE49-F238E27FC236}">
                  <a16:creationId xmlns:a16="http://schemas.microsoft.com/office/drawing/2014/main" id="{E0EDA7CC-A61B-26F7-92DB-27ED92472185}"/>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44" name="Rectangle 43">
              <a:hlinkClick r:id="" action="ppaction://noaction"/>
              <a:extLst>
                <a:ext uri="{FF2B5EF4-FFF2-40B4-BE49-F238E27FC236}">
                  <a16:creationId xmlns:a16="http://schemas.microsoft.com/office/drawing/2014/main" id="{01D86D68-B547-228A-AFEB-39BD6147D792}"/>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45" name="Rectangle 44">
              <a:hlinkClick r:id="" action="ppaction://noaction"/>
              <a:extLst>
                <a:ext uri="{FF2B5EF4-FFF2-40B4-BE49-F238E27FC236}">
                  <a16:creationId xmlns:a16="http://schemas.microsoft.com/office/drawing/2014/main" id="{F68E4943-F862-CF03-8093-44372054D7D4}"/>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26640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872625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endParaRPr kumimoji="0" lang="en-US" sz="800" kern="0" spc="0" normalizeH="0" baseline="0" dirty="0">
              <a:ln>
                <a:noFill/>
              </a:ln>
              <a:solidFill>
                <a:srgbClr val="FFFFFF">
                  <a:lumMod val="75000"/>
                </a:srgbClr>
              </a:solidFill>
              <a:effectLst/>
              <a:uLnTx/>
              <a:uFillTx/>
              <a:ea typeface="+mn-ea"/>
              <a:cs typeface="+mn-cs"/>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30" name="TextBox 29">
            <a:extLst>
              <a:ext uri="{FF2B5EF4-FFF2-40B4-BE49-F238E27FC236}">
                <a16:creationId xmlns:a16="http://schemas.microsoft.com/office/drawing/2014/main" id="{47E2EF6B-1FBA-0B03-3E64-11C0986923F3}"/>
              </a:ext>
            </a:extLst>
          </p:cNvPr>
          <p:cNvSpPr txBox="1"/>
          <p:nvPr userDrawn="1"/>
        </p:nvSpPr>
        <p:spPr bwMode="gray">
          <a:xfrm>
            <a:off x="727886" y="1113472"/>
            <a:ext cx="1659714" cy="253897"/>
          </a:xfrm>
          <a:prstGeom prst="rect">
            <a:avLst/>
          </a:prstGeom>
        </p:spPr>
        <p:txBody>
          <a:bodyPr wrap="square" lIns="22851" tIns="22851" rIns="22851" bIns="22851" rtlCol="0">
            <a:spAutoFit/>
          </a:bodyPr>
          <a:lstStyle/>
          <a:p>
            <a:pPr marL="0" indent="0" algn="l">
              <a:lnSpc>
                <a:spcPct val="90000"/>
              </a:lnSpc>
              <a:spcBef>
                <a:spcPts val="5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LUNG CANCER</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sp>
        <p:nvSpPr>
          <p:cNvPr id="12" name="Text Placeholder 10">
            <a:extLst>
              <a:ext uri="{FF2B5EF4-FFF2-40B4-BE49-F238E27FC236}">
                <a16:creationId xmlns:a16="http://schemas.microsoft.com/office/drawing/2014/main" id="{D98D02F1-DA75-3A92-F299-C386EA7C6AE4}"/>
              </a:ext>
            </a:extLst>
          </p:cNvPr>
          <p:cNvSpPr>
            <a:spLocks noGrp="1"/>
          </p:cNvSpPr>
          <p:nvPr userDrawn="1">
            <p:ph type="body" sz="quarter" idx="11" hasCustomPrompt="1"/>
          </p:nvPr>
        </p:nvSpPr>
        <p:spPr>
          <a:xfrm>
            <a:off x="986248" y="1929953"/>
            <a:ext cx="1325880" cy="241530"/>
          </a:xfrm>
          <a:prstGeom prst="rect">
            <a:avLst/>
          </a:prstGeom>
        </p:spPr>
        <p:txBody>
          <a:bodyPr/>
          <a:lstStyle>
            <a:lvl1pPr marL="0" indent="0">
              <a:buNone/>
              <a:defRPr sz="1050" b="1" i="0">
                <a:solidFill>
                  <a:schemeClr val="accent6"/>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userDrawn="1">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userDrawn="1">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7"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44" name="Chevron 16">
            <a:hlinkClick r:id="" action="ppaction://hlinkshowjump?jump=nextslide"/>
            <a:extLst>
              <a:ext uri="{FF2B5EF4-FFF2-40B4-BE49-F238E27FC236}">
                <a16:creationId xmlns:a16="http://schemas.microsoft.com/office/drawing/2014/main" id="{A597F5DB-993B-296E-A80D-C3142647C23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45" name="Rectangle 44">
            <a:hlinkClick r:id="" action="ppaction://noaction"/>
            <a:extLst>
              <a:ext uri="{FF2B5EF4-FFF2-40B4-BE49-F238E27FC236}">
                <a16:creationId xmlns:a16="http://schemas.microsoft.com/office/drawing/2014/main" id="{1D35C9DF-1711-34DF-1C79-DE3140927B7D}"/>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Brentuximab vedotin</a:t>
            </a:r>
            <a:endParaRPr lang="en-US" sz="1000" b="1" dirty="0">
              <a:solidFill>
                <a:schemeClr val="bg1"/>
              </a:solidFill>
            </a:endParaRPr>
          </a:p>
        </p:txBody>
      </p:sp>
      <p:sp>
        <p:nvSpPr>
          <p:cNvPr id="46" name="object 13">
            <a:extLst>
              <a:ext uri="{FF2B5EF4-FFF2-40B4-BE49-F238E27FC236}">
                <a16:creationId xmlns:a16="http://schemas.microsoft.com/office/drawing/2014/main" id="{5F988103-274B-6B3E-0AE1-8E96A622530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pic>
        <p:nvPicPr>
          <p:cNvPr id="51" name="Graphic 50">
            <a:extLst>
              <a:ext uri="{FF2B5EF4-FFF2-40B4-BE49-F238E27FC236}">
                <a16:creationId xmlns:a16="http://schemas.microsoft.com/office/drawing/2014/main" id="{143C8904-2629-80F2-6EB1-7689B53151FC}"/>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313410" y="1122017"/>
            <a:ext cx="284837" cy="236806"/>
          </a:xfrm>
          <a:prstGeom prst="rect">
            <a:avLst/>
          </a:prstGeom>
        </p:spPr>
      </p:pic>
      <p:cxnSp>
        <p:nvCxnSpPr>
          <p:cNvPr id="54" name="Straight Connector 53">
            <a:extLst>
              <a:ext uri="{FF2B5EF4-FFF2-40B4-BE49-F238E27FC236}">
                <a16:creationId xmlns:a16="http://schemas.microsoft.com/office/drawing/2014/main" id="{6AF91E5F-F5C8-F905-44E9-1022A13822F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grpSp>
        <p:nvGrpSpPr>
          <p:cNvPr id="7" name="Group 6">
            <a:extLst>
              <a:ext uri="{FF2B5EF4-FFF2-40B4-BE49-F238E27FC236}">
                <a16:creationId xmlns:a16="http://schemas.microsoft.com/office/drawing/2014/main" id="{65BE48AD-46DE-AE8F-4E98-2E58542B1C90}"/>
              </a:ext>
            </a:extLst>
          </p:cNvPr>
          <p:cNvGrpSpPr/>
          <p:nvPr userDrawn="1"/>
        </p:nvGrpSpPr>
        <p:grpSpPr>
          <a:xfrm>
            <a:off x="926517" y="523875"/>
            <a:ext cx="3834066" cy="275526"/>
            <a:chOff x="4177878" y="523875"/>
            <a:chExt cx="3833068" cy="275526"/>
          </a:xfrm>
        </p:grpSpPr>
        <p:sp>
          <p:nvSpPr>
            <p:cNvPr id="11" name="Rectangle 10">
              <a:hlinkClick r:id="" action="ppaction://noaction"/>
              <a:extLst>
                <a:ext uri="{FF2B5EF4-FFF2-40B4-BE49-F238E27FC236}">
                  <a16:creationId xmlns:a16="http://schemas.microsoft.com/office/drawing/2014/main" id="{5D638C54-42B1-879B-80BB-E458A9820A9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6" name="Rectangle 15">
              <a:hlinkClick r:id="" action="ppaction://noaction"/>
              <a:extLst>
                <a:ext uri="{FF2B5EF4-FFF2-40B4-BE49-F238E27FC236}">
                  <a16:creationId xmlns:a16="http://schemas.microsoft.com/office/drawing/2014/main" id="{1F633CCB-8466-7353-580D-CC404122EAD9}"/>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7" name="Rectangle 16">
              <a:hlinkClick r:id="" action="ppaction://noaction"/>
              <a:extLst>
                <a:ext uri="{FF2B5EF4-FFF2-40B4-BE49-F238E27FC236}">
                  <a16:creationId xmlns:a16="http://schemas.microsoft.com/office/drawing/2014/main" id="{C31F8B6A-958D-47CC-46C6-C13A7FCBE3E2}"/>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036340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 name="Rectangle 1">
            <a:hlinkClick r:id="" action="ppaction://noaction"/>
            <a:extLst>
              <a:ext uri="{FF2B5EF4-FFF2-40B4-BE49-F238E27FC236}">
                <a16:creationId xmlns:a16="http://schemas.microsoft.com/office/drawing/2014/main" id="{3F484C80-C9DB-74D5-65E3-30D9D1277283}"/>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CD228-directed</a:t>
            </a:r>
          </a:p>
          <a:p>
            <a:pPr lvl="0" algn="ctr" fontAlgn="base">
              <a:lnSpc>
                <a:spcPct val="90000"/>
              </a:lnSpc>
              <a:spcAft>
                <a:spcPct val="0"/>
              </a:spcAft>
              <a:buClr>
                <a:schemeClr val="accent2"/>
              </a:buClr>
              <a:buSzPct val="90000"/>
            </a:pPr>
            <a:r>
              <a:rPr lang="es-419" sz="1000" b="1" dirty="0">
                <a:solidFill>
                  <a:schemeClr val="bg1"/>
                </a:solidFill>
              </a:rPr>
              <a:t>Antibody-Anticalin</a:t>
            </a:r>
            <a:r>
              <a:rPr lang="es-419" sz="1000" b="1" baseline="30000" dirty="0">
                <a:solidFill>
                  <a:schemeClr val="bg1"/>
                </a:solidFill>
              </a:rPr>
              <a:t>®</a:t>
            </a:r>
            <a:r>
              <a:rPr lang="es-419" sz="1000" b="1" dirty="0">
                <a:solidFill>
                  <a:schemeClr val="bg1"/>
                </a:solidFill>
              </a:rPr>
              <a:t> </a:t>
            </a:r>
          </a:p>
          <a:p>
            <a:pPr lvl="0" algn="ctr" fontAlgn="base">
              <a:lnSpc>
                <a:spcPct val="90000"/>
              </a:lnSpc>
              <a:spcAft>
                <a:spcPct val="0"/>
              </a:spcAft>
              <a:buClr>
                <a:schemeClr val="accent2"/>
              </a:buClr>
              <a:buSzPct val="90000"/>
            </a:pPr>
            <a:r>
              <a:rPr lang="es-419" sz="1000" b="1" dirty="0">
                <a:solidFill>
                  <a:schemeClr val="bg1"/>
                </a:solidFill>
              </a:rPr>
              <a:t>Bispecific Protein</a:t>
            </a:r>
            <a:endParaRPr lang="en-US" sz="1000" b="1" dirty="0">
              <a:solidFill>
                <a:schemeClr val="bg1"/>
              </a:solidFill>
            </a:endParaRPr>
          </a:p>
        </p:txBody>
      </p:sp>
      <p:sp>
        <p:nvSpPr>
          <p:cNvPr id="7" name="object 13">
            <a:extLst>
              <a:ext uri="{FF2B5EF4-FFF2-40B4-BE49-F238E27FC236}">
                <a16:creationId xmlns:a16="http://schemas.microsoft.com/office/drawing/2014/main" id="{F2B5580A-3B04-E582-195C-C9572F07A3D0}"/>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4" name="Group 13">
            <a:extLst>
              <a:ext uri="{FF2B5EF4-FFF2-40B4-BE49-F238E27FC236}">
                <a16:creationId xmlns:a16="http://schemas.microsoft.com/office/drawing/2014/main" id="{1773A797-BD24-D377-B271-D6F99F16C9F2}"/>
              </a:ext>
            </a:extLst>
          </p:cNvPr>
          <p:cNvGrpSpPr/>
          <p:nvPr userDrawn="1"/>
        </p:nvGrpSpPr>
        <p:grpSpPr>
          <a:xfrm>
            <a:off x="926517" y="523875"/>
            <a:ext cx="3834066" cy="275526"/>
            <a:chOff x="4177878" y="523875"/>
            <a:chExt cx="3833068" cy="275526"/>
          </a:xfrm>
        </p:grpSpPr>
        <p:sp>
          <p:nvSpPr>
            <p:cNvPr id="15" name="Rectangle 14">
              <a:hlinkClick r:id="" action="ppaction://noaction"/>
              <a:extLst>
                <a:ext uri="{FF2B5EF4-FFF2-40B4-BE49-F238E27FC236}">
                  <a16:creationId xmlns:a16="http://schemas.microsoft.com/office/drawing/2014/main" id="{B49F6048-DE4B-E9B5-C8CA-A447CACB833B}"/>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6" name="Rectangle 15">
              <a:hlinkClick r:id="" action="ppaction://noaction"/>
              <a:extLst>
                <a:ext uri="{FF2B5EF4-FFF2-40B4-BE49-F238E27FC236}">
                  <a16:creationId xmlns:a16="http://schemas.microsoft.com/office/drawing/2014/main" id="{876742FB-2E59-E23E-4507-AC90A3B72FB1}"/>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0" name="Rectangle 19">
              <a:hlinkClick r:id="" action="ppaction://noaction"/>
              <a:extLst>
                <a:ext uri="{FF2B5EF4-FFF2-40B4-BE49-F238E27FC236}">
                  <a16:creationId xmlns:a16="http://schemas.microsoft.com/office/drawing/2014/main" id="{D65F7E33-A42B-CA7F-9E2B-895995049939}"/>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4072134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9" name="Rectangle 18">
            <a:hlinkClick r:id="" action="ppaction://noaction"/>
            <a:extLst>
              <a:ext uri="{FF2B5EF4-FFF2-40B4-BE49-F238E27FC236}">
                <a16:creationId xmlns:a16="http://schemas.microsoft.com/office/drawing/2014/main" id="{03CD0158-F342-B37A-F61C-BECCCAE0F6A6}"/>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CD228-directed</a:t>
            </a:r>
          </a:p>
          <a:p>
            <a:pPr lvl="0" algn="ctr" fontAlgn="base">
              <a:lnSpc>
                <a:spcPct val="90000"/>
              </a:lnSpc>
              <a:spcAft>
                <a:spcPct val="0"/>
              </a:spcAft>
              <a:buClr>
                <a:schemeClr val="accent2"/>
              </a:buClr>
              <a:buSzPct val="90000"/>
            </a:pPr>
            <a:r>
              <a:rPr lang="es-419" sz="1000" b="1" dirty="0">
                <a:solidFill>
                  <a:schemeClr val="bg1"/>
                </a:solidFill>
              </a:rPr>
              <a:t>Antibody-Anticalin</a:t>
            </a:r>
            <a:r>
              <a:rPr lang="es-419" sz="1000" b="1" baseline="30000" dirty="0">
                <a:solidFill>
                  <a:schemeClr val="bg1"/>
                </a:solidFill>
              </a:rPr>
              <a:t>®</a:t>
            </a:r>
            <a:r>
              <a:rPr lang="es-419" sz="1000" b="1" dirty="0">
                <a:solidFill>
                  <a:schemeClr val="bg1"/>
                </a:solidFill>
              </a:rPr>
              <a:t> </a:t>
            </a:r>
          </a:p>
          <a:p>
            <a:pPr lvl="0" algn="ctr" fontAlgn="base">
              <a:lnSpc>
                <a:spcPct val="90000"/>
              </a:lnSpc>
              <a:spcAft>
                <a:spcPct val="0"/>
              </a:spcAft>
              <a:buClr>
                <a:schemeClr val="accent2"/>
              </a:buClr>
              <a:buSzPct val="90000"/>
            </a:pPr>
            <a:r>
              <a:rPr lang="es-419" sz="1000" b="1" dirty="0">
                <a:solidFill>
                  <a:schemeClr val="bg1"/>
                </a:solidFill>
              </a:rPr>
              <a:t>Bispecific Protein</a:t>
            </a:r>
            <a:endParaRPr lang="en-US" sz="1000" b="1" dirty="0">
              <a:solidFill>
                <a:schemeClr val="bg1"/>
              </a:solidFill>
            </a:endParaRPr>
          </a:p>
        </p:txBody>
      </p:sp>
      <p:sp>
        <p:nvSpPr>
          <p:cNvPr id="20" name="object 13">
            <a:extLst>
              <a:ext uri="{FF2B5EF4-FFF2-40B4-BE49-F238E27FC236}">
                <a16:creationId xmlns:a16="http://schemas.microsoft.com/office/drawing/2014/main" id="{A07B0C4B-99CC-9028-F477-AD1F19A30FCE}"/>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2" name="Group 21">
            <a:extLst>
              <a:ext uri="{FF2B5EF4-FFF2-40B4-BE49-F238E27FC236}">
                <a16:creationId xmlns:a16="http://schemas.microsoft.com/office/drawing/2014/main" id="{DBDE6A1E-1B95-DF44-8364-107628769783}"/>
              </a:ext>
            </a:extLst>
          </p:cNvPr>
          <p:cNvGrpSpPr/>
          <p:nvPr userDrawn="1"/>
        </p:nvGrpSpPr>
        <p:grpSpPr>
          <a:xfrm>
            <a:off x="926517" y="523875"/>
            <a:ext cx="3834066" cy="275526"/>
            <a:chOff x="4177878" y="523875"/>
            <a:chExt cx="3833068" cy="275526"/>
          </a:xfrm>
        </p:grpSpPr>
        <p:sp>
          <p:nvSpPr>
            <p:cNvPr id="23" name="Rectangle 22">
              <a:hlinkClick r:id="" action="ppaction://noaction"/>
              <a:extLst>
                <a:ext uri="{FF2B5EF4-FFF2-40B4-BE49-F238E27FC236}">
                  <a16:creationId xmlns:a16="http://schemas.microsoft.com/office/drawing/2014/main" id="{5F7FF25C-9446-2D7E-2E7E-7BAC4312CBFF}"/>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4" name="Rectangle 23">
              <a:hlinkClick r:id="" action="ppaction://noaction"/>
              <a:extLst>
                <a:ext uri="{FF2B5EF4-FFF2-40B4-BE49-F238E27FC236}">
                  <a16:creationId xmlns:a16="http://schemas.microsoft.com/office/drawing/2014/main" id="{A82D749C-A7B5-1361-F807-1050B9D1390F}"/>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5" name="Rectangle 24">
              <a:hlinkClick r:id="" action="ppaction://noaction"/>
              <a:extLst>
                <a:ext uri="{FF2B5EF4-FFF2-40B4-BE49-F238E27FC236}">
                  <a16:creationId xmlns:a16="http://schemas.microsoft.com/office/drawing/2014/main" id="{FE9F379D-9ED0-C222-4B98-AE1F62D46A25}"/>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4090625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AB23C6BF-B4F7-718A-F69F-3A43A45E6305}"/>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CD228-directed</a:t>
            </a:r>
          </a:p>
          <a:p>
            <a:pPr lvl="0" algn="ctr" fontAlgn="base">
              <a:lnSpc>
                <a:spcPct val="90000"/>
              </a:lnSpc>
              <a:spcAft>
                <a:spcPct val="0"/>
              </a:spcAft>
              <a:buClr>
                <a:schemeClr val="accent2"/>
              </a:buClr>
              <a:buSzPct val="90000"/>
            </a:pPr>
            <a:r>
              <a:rPr lang="es-419" sz="1000" b="1" dirty="0">
                <a:solidFill>
                  <a:schemeClr val="bg1"/>
                </a:solidFill>
              </a:rPr>
              <a:t>Antibody-Anticalin</a:t>
            </a:r>
            <a:r>
              <a:rPr lang="es-419" sz="1000" b="1" baseline="30000" dirty="0">
                <a:solidFill>
                  <a:schemeClr val="bg1"/>
                </a:solidFill>
              </a:rPr>
              <a:t>®</a:t>
            </a:r>
            <a:r>
              <a:rPr lang="es-419" sz="1000" b="1" dirty="0">
                <a:solidFill>
                  <a:schemeClr val="bg1"/>
                </a:solidFill>
              </a:rPr>
              <a:t> </a:t>
            </a:r>
          </a:p>
          <a:p>
            <a:pPr lvl="0" algn="ctr" fontAlgn="base">
              <a:lnSpc>
                <a:spcPct val="90000"/>
              </a:lnSpc>
              <a:spcAft>
                <a:spcPct val="0"/>
              </a:spcAft>
              <a:buClr>
                <a:schemeClr val="accent2"/>
              </a:buClr>
              <a:buSzPct val="90000"/>
            </a:pPr>
            <a:r>
              <a:rPr lang="es-419" sz="1000" b="1" dirty="0">
                <a:solidFill>
                  <a:schemeClr val="bg1"/>
                </a:solidFill>
              </a:rPr>
              <a:t>Bispecific Protein</a:t>
            </a:r>
            <a:endParaRPr lang="en-US" sz="1000" b="1" dirty="0">
              <a:solidFill>
                <a:schemeClr val="bg1"/>
              </a:solidFill>
            </a:endParaRPr>
          </a:p>
        </p:txBody>
      </p:sp>
      <p:sp>
        <p:nvSpPr>
          <p:cNvPr id="3" name="object 13">
            <a:extLst>
              <a:ext uri="{FF2B5EF4-FFF2-40B4-BE49-F238E27FC236}">
                <a16:creationId xmlns:a16="http://schemas.microsoft.com/office/drawing/2014/main" id="{D521965E-7D8B-D058-EA10-543C379E1F70}"/>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3" name="Group 12">
            <a:extLst>
              <a:ext uri="{FF2B5EF4-FFF2-40B4-BE49-F238E27FC236}">
                <a16:creationId xmlns:a16="http://schemas.microsoft.com/office/drawing/2014/main" id="{D23266FB-61BB-8C2B-C93F-0C3BB87ADE67}"/>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436950AF-AA85-7ADB-0A71-2AF981681965}"/>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2502F18F-545A-2EEA-24DF-494A9DBAF57F}"/>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352D13CD-F6C5-801A-32B3-2EA83F415235}"/>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739439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F9545436-4E21-5030-77F3-18208C83FC77}"/>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CD228-directed</a:t>
            </a:r>
          </a:p>
          <a:p>
            <a:pPr lvl="0" algn="ctr" fontAlgn="base">
              <a:lnSpc>
                <a:spcPct val="90000"/>
              </a:lnSpc>
              <a:spcAft>
                <a:spcPct val="0"/>
              </a:spcAft>
              <a:buClr>
                <a:schemeClr val="accent2"/>
              </a:buClr>
              <a:buSzPct val="90000"/>
            </a:pPr>
            <a:r>
              <a:rPr lang="es-419" sz="1000" b="1" dirty="0">
                <a:solidFill>
                  <a:schemeClr val="bg1"/>
                </a:solidFill>
              </a:rPr>
              <a:t>Antibody-Anticalin</a:t>
            </a:r>
            <a:r>
              <a:rPr lang="es-419" sz="1000" b="1" baseline="30000" dirty="0">
                <a:solidFill>
                  <a:schemeClr val="bg1"/>
                </a:solidFill>
              </a:rPr>
              <a:t>®</a:t>
            </a:r>
            <a:r>
              <a:rPr lang="es-419" sz="1000" b="1" dirty="0">
                <a:solidFill>
                  <a:schemeClr val="bg1"/>
                </a:solidFill>
              </a:rPr>
              <a:t> </a:t>
            </a:r>
          </a:p>
          <a:p>
            <a:pPr lvl="0" algn="ctr" fontAlgn="base">
              <a:lnSpc>
                <a:spcPct val="90000"/>
              </a:lnSpc>
              <a:spcAft>
                <a:spcPct val="0"/>
              </a:spcAft>
              <a:buClr>
                <a:schemeClr val="accent2"/>
              </a:buClr>
              <a:buSzPct val="90000"/>
            </a:pPr>
            <a:r>
              <a:rPr lang="es-419" sz="1000" b="1" dirty="0">
                <a:solidFill>
                  <a:schemeClr val="bg1"/>
                </a:solidFill>
              </a:rPr>
              <a:t>Bispecific Protein</a:t>
            </a:r>
            <a:endParaRPr lang="en-US" sz="1000" b="1" dirty="0">
              <a:solidFill>
                <a:schemeClr val="bg1"/>
              </a:solidFill>
            </a:endParaRPr>
          </a:p>
        </p:txBody>
      </p:sp>
      <p:sp>
        <p:nvSpPr>
          <p:cNvPr id="3" name="object 13">
            <a:extLst>
              <a:ext uri="{FF2B5EF4-FFF2-40B4-BE49-F238E27FC236}">
                <a16:creationId xmlns:a16="http://schemas.microsoft.com/office/drawing/2014/main" id="{F8043BCC-39E4-1121-7AC4-3D727F4382C0}"/>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3" name="Group 12">
            <a:extLst>
              <a:ext uri="{FF2B5EF4-FFF2-40B4-BE49-F238E27FC236}">
                <a16:creationId xmlns:a16="http://schemas.microsoft.com/office/drawing/2014/main" id="{B293D1D1-F94B-5F0F-C796-6EBED5918E9F}"/>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FE5B747F-64E4-F4BE-532D-94EF6D6A56A2}"/>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56629959-1828-1F3C-5880-173712B2E145}"/>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0C4B84FC-EEBD-D62B-2A3B-63521BE4E3FC}"/>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201887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C6775079-1170-257D-5558-6381488542C2}"/>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CD228-directed</a:t>
            </a:r>
          </a:p>
          <a:p>
            <a:pPr lvl="0" algn="ctr" fontAlgn="base">
              <a:lnSpc>
                <a:spcPct val="90000"/>
              </a:lnSpc>
              <a:spcAft>
                <a:spcPct val="0"/>
              </a:spcAft>
              <a:buClr>
                <a:schemeClr val="accent2"/>
              </a:buClr>
              <a:buSzPct val="90000"/>
            </a:pPr>
            <a:r>
              <a:rPr lang="es-419" sz="1000" b="1" dirty="0">
                <a:solidFill>
                  <a:schemeClr val="bg1"/>
                </a:solidFill>
              </a:rPr>
              <a:t>Antibody-Anticalin</a:t>
            </a:r>
            <a:r>
              <a:rPr lang="es-419" sz="1000" b="1" baseline="30000" dirty="0">
                <a:solidFill>
                  <a:schemeClr val="bg1"/>
                </a:solidFill>
              </a:rPr>
              <a:t>®</a:t>
            </a:r>
            <a:r>
              <a:rPr lang="es-419" sz="1000" b="1" dirty="0">
                <a:solidFill>
                  <a:schemeClr val="bg1"/>
                </a:solidFill>
              </a:rPr>
              <a:t> </a:t>
            </a:r>
          </a:p>
          <a:p>
            <a:pPr lvl="0" algn="ctr" fontAlgn="base">
              <a:lnSpc>
                <a:spcPct val="90000"/>
              </a:lnSpc>
              <a:spcAft>
                <a:spcPct val="0"/>
              </a:spcAft>
              <a:buClr>
                <a:schemeClr val="accent2"/>
              </a:buClr>
              <a:buSzPct val="90000"/>
            </a:pPr>
            <a:r>
              <a:rPr lang="es-419" sz="1000" b="1" dirty="0">
                <a:solidFill>
                  <a:schemeClr val="bg1"/>
                </a:solidFill>
              </a:rPr>
              <a:t>Bispecific Protein</a:t>
            </a:r>
            <a:endParaRPr lang="en-US" sz="1000" b="1" dirty="0">
              <a:solidFill>
                <a:schemeClr val="bg1"/>
              </a:solidFill>
            </a:endParaRPr>
          </a:p>
        </p:txBody>
      </p:sp>
      <p:sp>
        <p:nvSpPr>
          <p:cNvPr id="3" name="object 13">
            <a:extLst>
              <a:ext uri="{FF2B5EF4-FFF2-40B4-BE49-F238E27FC236}">
                <a16:creationId xmlns:a16="http://schemas.microsoft.com/office/drawing/2014/main" id="{14F51AA1-A6AE-54D2-E415-B657F9331471}"/>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3" name="Group 12">
            <a:extLst>
              <a:ext uri="{FF2B5EF4-FFF2-40B4-BE49-F238E27FC236}">
                <a16:creationId xmlns:a16="http://schemas.microsoft.com/office/drawing/2014/main" id="{A10D559A-D492-920F-5AC4-70CE20AA5F5E}"/>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1D601411-DF1C-56D9-0F66-298E4F3B43B7}"/>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CED1D815-07B6-6AD8-0255-0CF71746151D}"/>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142BDD6F-5C78-30C8-D1C8-36BB553113A8}"/>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37346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pic>
        <p:nvPicPr>
          <p:cNvPr id="11" name="Graphic 10">
            <a:extLst>
              <a:ext uri="{FF2B5EF4-FFF2-40B4-BE49-F238E27FC236}">
                <a16:creationId xmlns:a16="http://schemas.microsoft.com/office/drawing/2014/main" id="{0B625A33-816A-CE51-F3B5-09A5F80714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4802" y="981775"/>
            <a:ext cx="501006" cy="478109"/>
          </a:xfrm>
          <a:prstGeom prst="rect">
            <a:avLst/>
          </a:prstGeom>
        </p:spPr>
      </p:pic>
      <p:sp>
        <p:nvSpPr>
          <p:cNvPr id="12" name="TextBox 11">
            <a:extLst>
              <a:ext uri="{FF2B5EF4-FFF2-40B4-BE49-F238E27FC236}">
                <a16:creationId xmlns:a16="http://schemas.microsoft.com/office/drawing/2014/main" id="{5B7D085D-19FD-0401-3E50-0C22FED40D09}"/>
              </a:ext>
            </a:extLst>
          </p:cNvPr>
          <p:cNvSpPr txBox="1"/>
          <p:nvPr userDrawn="1"/>
        </p:nvSpPr>
        <p:spPr bwMode="gray">
          <a:xfrm>
            <a:off x="723453" y="1070219"/>
            <a:ext cx="1582867"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MELANOMA</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accent5"/>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66839"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8"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13410"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9"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2" name="Rectangle 1">
            <a:hlinkClick r:id="" action="ppaction://noaction"/>
            <a:extLst>
              <a:ext uri="{FF2B5EF4-FFF2-40B4-BE49-F238E27FC236}">
                <a16:creationId xmlns:a16="http://schemas.microsoft.com/office/drawing/2014/main" id="{CA015F68-1448-E37B-2D08-77817C8C1892}"/>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CD228-directed</a:t>
            </a:r>
          </a:p>
          <a:p>
            <a:pPr lvl="0" algn="ctr" fontAlgn="base">
              <a:lnSpc>
                <a:spcPct val="90000"/>
              </a:lnSpc>
              <a:spcAft>
                <a:spcPct val="0"/>
              </a:spcAft>
              <a:buClr>
                <a:schemeClr val="accent2"/>
              </a:buClr>
              <a:buSzPct val="90000"/>
            </a:pPr>
            <a:r>
              <a:rPr lang="es-419" sz="1000" b="1" dirty="0">
                <a:solidFill>
                  <a:schemeClr val="bg1"/>
                </a:solidFill>
              </a:rPr>
              <a:t>Antibody-Anticalin</a:t>
            </a:r>
            <a:r>
              <a:rPr lang="es-419" sz="1000" b="1" baseline="30000" dirty="0">
                <a:solidFill>
                  <a:schemeClr val="bg1"/>
                </a:solidFill>
              </a:rPr>
              <a:t>®</a:t>
            </a:r>
            <a:r>
              <a:rPr lang="es-419" sz="1000" b="1" dirty="0">
                <a:solidFill>
                  <a:schemeClr val="bg1"/>
                </a:solidFill>
              </a:rPr>
              <a:t> </a:t>
            </a:r>
          </a:p>
          <a:p>
            <a:pPr lvl="0" algn="ctr" fontAlgn="base">
              <a:lnSpc>
                <a:spcPct val="90000"/>
              </a:lnSpc>
              <a:spcAft>
                <a:spcPct val="0"/>
              </a:spcAft>
              <a:buClr>
                <a:schemeClr val="accent2"/>
              </a:buClr>
              <a:buSzPct val="90000"/>
            </a:pPr>
            <a:r>
              <a:rPr lang="es-419" sz="1000" b="1" dirty="0">
                <a:solidFill>
                  <a:schemeClr val="bg1"/>
                </a:solidFill>
              </a:rPr>
              <a:t>Bispecific Protein</a:t>
            </a:r>
            <a:endParaRPr lang="en-US" sz="1000" b="1" dirty="0">
              <a:solidFill>
                <a:schemeClr val="bg1"/>
              </a:solidFill>
            </a:endParaRPr>
          </a:p>
        </p:txBody>
      </p:sp>
      <p:sp>
        <p:nvSpPr>
          <p:cNvPr id="3" name="object 13">
            <a:extLst>
              <a:ext uri="{FF2B5EF4-FFF2-40B4-BE49-F238E27FC236}">
                <a16:creationId xmlns:a16="http://schemas.microsoft.com/office/drawing/2014/main" id="{6201652F-C538-DCF9-757D-41A7F7AA0991}"/>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7" name="Group 6">
            <a:extLst>
              <a:ext uri="{FF2B5EF4-FFF2-40B4-BE49-F238E27FC236}">
                <a16:creationId xmlns:a16="http://schemas.microsoft.com/office/drawing/2014/main" id="{D7E8B923-4EFE-65E1-6402-6CEA4293874E}"/>
              </a:ext>
            </a:extLst>
          </p:cNvPr>
          <p:cNvGrpSpPr/>
          <p:nvPr userDrawn="1"/>
        </p:nvGrpSpPr>
        <p:grpSpPr>
          <a:xfrm>
            <a:off x="926517" y="523875"/>
            <a:ext cx="3834066" cy="275526"/>
            <a:chOff x="4177878" y="523875"/>
            <a:chExt cx="3833068" cy="275526"/>
          </a:xfrm>
        </p:grpSpPr>
        <p:sp>
          <p:nvSpPr>
            <p:cNvPr id="9" name="Rectangle 8">
              <a:hlinkClick r:id="" action="ppaction://noaction"/>
              <a:extLst>
                <a:ext uri="{FF2B5EF4-FFF2-40B4-BE49-F238E27FC236}">
                  <a16:creationId xmlns:a16="http://schemas.microsoft.com/office/drawing/2014/main" id="{E1FE9E91-00AD-9BF1-A970-C37EB74D6672}"/>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0" name="Rectangle 9">
              <a:hlinkClick r:id="" action="ppaction://noaction"/>
              <a:extLst>
                <a:ext uri="{FF2B5EF4-FFF2-40B4-BE49-F238E27FC236}">
                  <a16:creationId xmlns:a16="http://schemas.microsoft.com/office/drawing/2014/main" id="{22E44292-606A-46FE-3F18-C868981F7B2E}"/>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4" name="Rectangle 13">
              <a:hlinkClick r:id="" action="ppaction://noaction"/>
              <a:extLst>
                <a:ext uri="{FF2B5EF4-FFF2-40B4-BE49-F238E27FC236}">
                  <a16:creationId xmlns:a16="http://schemas.microsoft.com/office/drawing/2014/main" id="{0BF5F128-894F-6375-E490-7C8C118EB016}"/>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825060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2" name="Slide Number Placeholder 5">
            <a:extLst>
              <a:ext uri="{FF2B5EF4-FFF2-40B4-BE49-F238E27FC236}">
                <a16:creationId xmlns:a16="http://schemas.microsoft.com/office/drawing/2014/main" id="{5C2852E3-FADC-B60E-4A52-B5D9AEB152F9}"/>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6"/>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pic>
        <p:nvPicPr>
          <p:cNvPr id="17" name="Graphic 16">
            <a:extLst>
              <a:ext uri="{FF2B5EF4-FFF2-40B4-BE49-F238E27FC236}">
                <a16:creationId xmlns:a16="http://schemas.microsoft.com/office/drawing/2014/main" id="{CB04DB5E-0CEC-EA8D-FA95-75D3C027A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14982" y="1046889"/>
            <a:ext cx="398158" cy="357369"/>
          </a:xfrm>
          <a:prstGeom prst="rect">
            <a:avLst/>
          </a:prstGeom>
        </p:spPr>
      </p:pic>
      <p:sp>
        <p:nvSpPr>
          <p:cNvPr id="30" name="TextBox 29">
            <a:extLst>
              <a:ext uri="{FF2B5EF4-FFF2-40B4-BE49-F238E27FC236}">
                <a16:creationId xmlns:a16="http://schemas.microsoft.com/office/drawing/2014/main" id="{47E2EF6B-1FBA-0B03-3E64-11C0986923F3}"/>
              </a:ext>
            </a:extLst>
          </p:cNvPr>
          <p:cNvSpPr txBox="1"/>
          <p:nvPr userDrawn="1"/>
        </p:nvSpPr>
        <p:spPr bwMode="gray">
          <a:xfrm>
            <a:off x="727886" y="889582"/>
            <a:ext cx="1659714" cy="669396"/>
          </a:xfrm>
          <a:prstGeom prst="rect">
            <a:avLst/>
          </a:prstGeom>
        </p:spPr>
        <p:txBody>
          <a:bodyPr wrap="square" lIns="22851" tIns="22851" rIns="22851" bIns="22851" rtlCol="0">
            <a:spAutoFit/>
          </a:bodyPr>
          <a:lstStyle/>
          <a:p>
            <a:pPr marL="0" indent="0" algn="l">
              <a:lnSpc>
                <a:spcPct val="90000"/>
              </a:lnSpc>
              <a:spcBef>
                <a:spcPts val="5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ADVANCED OR METASTATIC SOLID TUMORS</a:t>
            </a: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grpSp>
        <p:nvGrpSpPr>
          <p:cNvPr id="7" name="Group 6">
            <a:extLst>
              <a:ext uri="{FF2B5EF4-FFF2-40B4-BE49-F238E27FC236}">
                <a16:creationId xmlns:a16="http://schemas.microsoft.com/office/drawing/2014/main" id="{C2034819-BB86-DF6C-6322-3525A553C749}"/>
              </a:ext>
            </a:extLst>
          </p:cNvPr>
          <p:cNvGrpSpPr/>
          <p:nvPr userDrawn="1"/>
        </p:nvGrpSpPr>
        <p:grpSpPr>
          <a:xfrm>
            <a:off x="2393651" y="1642096"/>
            <a:ext cx="2411829" cy="755272"/>
            <a:chOff x="4889566" y="2161259"/>
            <a:chExt cx="4824286" cy="1820254"/>
          </a:xfrm>
        </p:grpSpPr>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grpSp>
      <p:sp>
        <p:nvSpPr>
          <p:cNvPr id="12" name="Text Placeholder 10">
            <a:extLst>
              <a:ext uri="{FF2B5EF4-FFF2-40B4-BE49-F238E27FC236}">
                <a16:creationId xmlns:a16="http://schemas.microsoft.com/office/drawing/2014/main" id="{D98D02F1-DA75-3A92-F299-C386EA7C6AE4}"/>
              </a:ext>
            </a:extLst>
          </p:cNvPr>
          <p:cNvSpPr>
            <a:spLocks noGrp="1"/>
          </p:cNvSpPr>
          <p:nvPr>
            <p:ph type="body" sz="quarter" idx="11" hasCustomPrompt="1"/>
          </p:nvPr>
        </p:nvSpPr>
        <p:spPr>
          <a:xfrm>
            <a:off x="986248" y="1929953"/>
            <a:ext cx="1325880" cy="241530"/>
          </a:xfrm>
          <a:prstGeom prst="rect">
            <a:avLst/>
          </a:prstGeom>
        </p:spPr>
        <p:txBody>
          <a:bodyPr/>
          <a:lstStyle>
            <a:lvl1pPr marL="0" indent="0">
              <a:buNone/>
              <a:defRPr sz="1050" b="1" i="0">
                <a:solidFill>
                  <a:schemeClr val="accent6"/>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p:ph type="body" sz="quarter" idx="13" hasCustomPrompt="1"/>
          </p:nvPr>
        </p:nvSpPr>
        <p:spPr>
          <a:xfrm>
            <a:off x="3247399" y="1729606"/>
            <a:ext cx="1173011"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9"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cxnSp>
        <p:nvCxnSpPr>
          <p:cNvPr id="50" name="Straight Connector 49">
            <a:extLst>
              <a:ext uri="{FF2B5EF4-FFF2-40B4-BE49-F238E27FC236}">
                <a16:creationId xmlns:a16="http://schemas.microsoft.com/office/drawing/2014/main" id="{5BC001CF-5449-42EB-F1BA-4626F211B33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11" name="Rectangle 10">
            <a:hlinkClick r:id="" action="ppaction://noaction"/>
            <a:extLst>
              <a:ext uri="{FF2B5EF4-FFF2-40B4-BE49-F238E27FC236}">
                <a16:creationId xmlns:a16="http://schemas.microsoft.com/office/drawing/2014/main" id="{C5751B75-4B42-DCE5-B1AC-23DC0DB5ED34}"/>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CD228-directed</a:t>
            </a:r>
          </a:p>
          <a:p>
            <a:pPr lvl="0" algn="ctr" fontAlgn="base">
              <a:lnSpc>
                <a:spcPct val="90000"/>
              </a:lnSpc>
              <a:spcAft>
                <a:spcPct val="0"/>
              </a:spcAft>
              <a:buClr>
                <a:schemeClr val="accent2"/>
              </a:buClr>
              <a:buSzPct val="90000"/>
            </a:pPr>
            <a:r>
              <a:rPr lang="es-419" sz="1000" b="1" dirty="0">
                <a:solidFill>
                  <a:schemeClr val="bg1"/>
                </a:solidFill>
              </a:rPr>
              <a:t>Antibody-Anticalin</a:t>
            </a:r>
            <a:r>
              <a:rPr lang="es-419" sz="1000" b="1" baseline="30000" dirty="0">
                <a:solidFill>
                  <a:schemeClr val="bg1"/>
                </a:solidFill>
              </a:rPr>
              <a:t>®</a:t>
            </a:r>
            <a:r>
              <a:rPr lang="es-419" sz="1000" b="1" dirty="0">
                <a:solidFill>
                  <a:schemeClr val="bg1"/>
                </a:solidFill>
              </a:rPr>
              <a:t> </a:t>
            </a:r>
          </a:p>
          <a:p>
            <a:pPr lvl="0" algn="ctr" fontAlgn="base">
              <a:lnSpc>
                <a:spcPct val="90000"/>
              </a:lnSpc>
              <a:spcAft>
                <a:spcPct val="0"/>
              </a:spcAft>
              <a:buClr>
                <a:schemeClr val="accent2"/>
              </a:buClr>
              <a:buSzPct val="90000"/>
            </a:pPr>
            <a:r>
              <a:rPr lang="es-419" sz="1000" b="1" dirty="0">
                <a:solidFill>
                  <a:schemeClr val="bg1"/>
                </a:solidFill>
              </a:rPr>
              <a:t>Bispecific Protein</a:t>
            </a:r>
            <a:endParaRPr lang="en-US" sz="1000" b="1" dirty="0">
              <a:solidFill>
                <a:schemeClr val="bg1"/>
              </a:solidFill>
            </a:endParaRPr>
          </a:p>
        </p:txBody>
      </p:sp>
      <p:sp>
        <p:nvSpPr>
          <p:cNvPr id="21" name="object 13">
            <a:extLst>
              <a:ext uri="{FF2B5EF4-FFF2-40B4-BE49-F238E27FC236}">
                <a16:creationId xmlns:a16="http://schemas.microsoft.com/office/drawing/2014/main" id="{C929EF8A-288C-2FF9-CBD6-7C6B24BAF65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2" name="Group 21">
            <a:extLst>
              <a:ext uri="{FF2B5EF4-FFF2-40B4-BE49-F238E27FC236}">
                <a16:creationId xmlns:a16="http://schemas.microsoft.com/office/drawing/2014/main" id="{2042ED72-CC0D-0724-2905-BB7C312BA650}"/>
              </a:ext>
            </a:extLst>
          </p:cNvPr>
          <p:cNvGrpSpPr/>
          <p:nvPr userDrawn="1"/>
        </p:nvGrpSpPr>
        <p:grpSpPr>
          <a:xfrm>
            <a:off x="926517" y="523875"/>
            <a:ext cx="3834066" cy="275526"/>
            <a:chOff x="4177878" y="523875"/>
            <a:chExt cx="3833068" cy="275526"/>
          </a:xfrm>
        </p:grpSpPr>
        <p:sp>
          <p:nvSpPr>
            <p:cNvPr id="23" name="Rectangle 22">
              <a:hlinkClick r:id="" action="ppaction://noaction"/>
              <a:extLst>
                <a:ext uri="{FF2B5EF4-FFF2-40B4-BE49-F238E27FC236}">
                  <a16:creationId xmlns:a16="http://schemas.microsoft.com/office/drawing/2014/main" id="{2E5B6041-40FC-3DB4-E8AC-4BB6AF0E3CA7}"/>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4" name="Rectangle 23">
              <a:hlinkClick r:id="" action="ppaction://noaction"/>
              <a:extLst>
                <a:ext uri="{FF2B5EF4-FFF2-40B4-BE49-F238E27FC236}">
                  <a16:creationId xmlns:a16="http://schemas.microsoft.com/office/drawing/2014/main" id="{44B830F0-A87A-A8A7-BC88-E29652FA293F}"/>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5" name="Rectangle 24">
              <a:hlinkClick r:id="" action="ppaction://noaction"/>
              <a:extLst>
                <a:ext uri="{FF2B5EF4-FFF2-40B4-BE49-F238E27FC236}">
                  <a16:creationId xmlns:a16="http://schemas.microsoft.com/office/drawing/2014/main" id="{D940B87B-5B80-6B20-79D3-CC3505A4CDA2}"/>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1022515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1" name="Rectangle 20">
            <a:hlinkClick r:id="" action="ppaction://noaction"/>
            <a:extLst>
              <a:ext uri="{FF2B5EF4-FFF2-40B4-BE49-F238E27FC236}">
                <a16:creationId xmlns:a16="http://schemas.microsoft.com/office/drawing/2014/main" id="{7B8DE89A-DD17-8E6D-9026-7E8609E4C0D3}"/>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CD30-directed</a:t>
            </a:r>
          </a:p>
          <a:p>
            <a:pPr lvl="0" algn="ctr" fontAlgn="base">
              <a:lnSpc>
                <a:spcPct val="90000"/>
              </a:lnSpc>
              <a:spcAft>
                <a:spcPct val="0"/>
              </a:spcAft>
              <a:buClr>
                <a:schemeClr val="accent2"/>
              </a:buClr>
              <a:buSzPct val="90000"/>
            </a:pPr>
            <a:r>
              <a:rPr lang="en-US" sz="1000" b="1" dirty="0">
                <a:solidFill>
                  <a:schemeClr val="bg1"/>
                </a:solidFill>
              </a:rPr>
              <a:t>Antibody-Tripeptide</a:t>
            </a:r>
          </a:p>
          <a:p>
            <a:pPr lvl="0" algn="ctr" fontAlgn="base">
              <a:lnSpc>
                <a:spcPct val="90000"/>
              </a:lnSpc>
              <a:spcAft>
                <a:spcPct val="0"/>
              </a:spcAft>
              <a:buClr>
                <a:schemeClr val="accent2"/>
              </a:buClr>
              <a:buSzPct val="90000"/>
            </a:pPr>
            <a:r>
              <a:rPr lang="en-US" sz="1000" b="1" dirty="0">
                <a:solidFill>
                  <a:schemeClr val="bg1"/>
                </a:solidFill>
              </a:rPr>
              <a:t>MMAE Conjugate</a:t>
            </a:r>
          </a:p>
        </p:txBody>
      </p:sp>
      <p:sp>
        <p:nvSpPr>
          <p:cNvPr id="22" name="object 13">
            <a:extLst>
              <a:ext uri="{FF2B5EF4-FFF2-40B4-BE49-F238E27FC236}">
                <a16:creationId xmlns:a16="http://schemas.microsoft.com/office/drawing/2014/main" id="{673FC4C5-6000-EECD-5FA8-F9220AB7E3C3}"/>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3" name="Group 22">
            <a:extLst>
              <a:ext uri="{FF2B5EF4-FFF2-40B4-BE49-F238E27FC236}">
                <a16:creationId xmlns:a16="http://schemas.microsoft.com/office/drawing/2014/main" id="{ACAF67E5-7CFC-1684-DDBF-F5E0977B764A}"/>
              </a:ext>
            </a:extLst>
          </p:cNvPr>
          <p:cNvGrpSpPr/>
          <p:nvPr userDrawn="1"/>
        </p:nvGrpSpPr>
        <p:grpSpPr>
          <a:xfrm>
            <a:off x="926517" y="523875"/>
            <a:ext cx="3834066" cy="275526"/>
            <a:chOff x="4177878" y="523875"/>
            <a:chExt cx="3833068" cy="275526"/>
          </a:xfrm>
        </p:grpSpPr>
        <p:sp>
          <p:nvSpPr>
            <p:cNvPr id="24" name="Rectangle 23">
              <a:hlinkClick r:id="" action="ppaction://noaction"/>
              <a:extLst>
                <a:ext uri="{FF2B5EF4-FFF2-40B4-BE49-F238E27FC236}">
                  <a16:creationId xmlns:a16="http://schemas.microsoft.com/office/drawing/2014/main" id="{E773D3D7-86A7-9809-BB00-08B54C941554}"/>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5" name="Rectangle 24">
              <a:hlinkClick r:id="" action="ppaction://noaction"/>
              <a:extLst>
                <a:ext uri="{FF2B5EF4-FFF2-40B4-BE49-F238E27FC236}">
                  <a16:creationId xmlns:a16="http://schemas.microsoft.com/office/drawing/2014/main" id="{B0A36722-FEE8-124A-9A87-FA4F8E85AF1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6" name="Rectangle 25">
              <a:hlinkClick r:id="" action="ppaction://noaction"/>
              <a:extLst>
                <a:ext uri="{FF2B5EF4-FFF2-40B4-BE49-F238E27FC236}">
                  <a16:creationId xmlns:a16="http://schemas.microsoft.com/office/drawing/2014/main" id="{22E0013B-AFE0-07D2-A8EC-5A898EACFAF0}"/>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2019940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0" name="Rectangle 19">
            <a:hlinkClick r:id="" action="ppaction://noaction"/>
            <a:extLst>
              <a:ext uri="{FF2B5EF4-FFF2-40B4-BE49-F238E27FC236}">
                <a16:creationId xmlns:a16="http://schemas.microsoft.com/office/drawing/2014/main" id="{98629F98-97ED-6011-3A5F-951E4196A397}"/>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CD30-directed</a:t>
            </a:r>
          </a:p>
          <a:p>
            <a:pPr lvl="0" algn="ctr" fontAlgn="base">
              <a:lnSpc>
                <a:spcPct val="90000"/>
              </a:lnSpc>
              <a:spcAft>
                <a:spcPct val="0"/>
              </a:spcAft>
              <a:buClr>
                <a:schemeClr val="accent2"/>
              </a:buClr>
              <a:buSzPct val="90000"/>
            </a:pPr>
            <a:r>
              <a:rPr lang="en-US" sz="1000" b="1" dirty="0">
                <a:solidFill>
                  <a:schemeClr val="bg1"/>
                </a:solidFill>
              </a:rPr>
              <a:t>Antibody-Tripeptide</a:t>
            </a:r>
          </a:p>
          <a:p>
            <a:pPr lvl="0" algn="ctr" fontAlgn="base">
              <a:lnSpc>
                <a:spcPct val="90000"/>
              </a:lnSpc>
              <a:spcAft>
                <a:spcPct val="0"/>
              </a:spcAft>
              <a:buClr>
                <a:schemeClr val="accent2"/>
              </a:buClr>
              <a:buSzPct val="90000"/>
            </a:pPr>
            <a:r>
              <a:rPr lang="en-US" sz="1000" b="1" dirty="0">
                <a:solidFill>
                  <a:schemeClr val="bg1"/>
                </a:solidFill>
              </a:rPr>
              <a:t>MMAE Conjugate</a:t>
            </a:r>
          </a:p>
        </p:txBody>
      </p:sp>
      <p:sp>
        <p:nvSpPr>
          <p:cNvPr id="21" name="object 13">
            <a:extLst>
              <a:ext uri="{FF2B5EF4-FFF2-40B4-BE49-F238E27FC236}">
                <a16:creationId xmlns:a16="http://schemas.microsoft.com/office/drawing/2014/main" id="{000ECD0F-01DA-B3FE-5787-4878341282FE}"/>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6" name="Group 25">
            <a:extLst>
              <a:ext uri="{FF2B5EF4-FFF2-40B4-BE49-F238E27FC236}">
                <a16:creationId xmlns:a16="http://schemas.microsoft.com/office/drawing/2014/main" id="{A4159104-BEF7-4977-C4B5-B819D3DBC3E0}"/>
              </a:ext>
            </a:extLst>
          </p:cNvPr>
          <p:cNvGrpSpPr/>
          <p:nvPr userDrawn="1"/>
        </p:nvGrpSpPr>
        <p:grpSpPr>
          <a:xfrm>
            <a:off x="926517" y="523875"/>
            <a:ext cx="3834066" cy="275526"/>
            <a:chOff x="4177878" y="523875"/>
            <a:chExt cx="3833068" cy="275526"/>
          </a:xfrm>
        </p:grpSpPr>
        <p:sp>
          <p:nvSpPr>
            <p:cNvPr id="27" name="Rectangle 26">
              <a:hlinkClick r:id="" action="ppaction://noaction"/>
              <a:extLst>
                <a:ext uri="{FF2B5EF4-FFF2-40B4-BE49-F238E27FC236}">
                  <a16:creationId xmlns:a16="http://schemas.microsoft.com/office/drawing/2014/main" id="{85708864-CFAD-42CB-8325-BED39F6529F4}"/>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8" name="Rectangle 27">
              <a:hlinkClick r:id="" action="ppaction://noaction"/>
              <a:extLst>
                <a:ext uri="{FF2B5EF4-FFF2-40B4-BE49-F238E27FC236}">
                  <a16:creationId xmlns:a16="http://schemas.microsoft.com/office/drawing/2014/main" id="{6C92F669-2F3B-66AC-ABC1-B277BAD68824}"/>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9" name="Rectangle 28">
              <a:hlinkClick r:id="" action="ppaction://noaction"/>
              <a:extLst>
                <a:ext uri="{FF2B5EF4-FFF2-40B4-BE49-F238E27FC236}">
                  <a16:creationId xmlns:a16="http://schemas.microsoft.com/office/drawing/2014/main" id="{72859521-57AE-2C23-C3DC-D87B91DB8DC8}"/>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286690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888828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0" name="Rectangle 19">
            <a:hlinkClick r:id="" action="ppaction://noaction"/>
            <a:extLst>
              <a:ext uri="{FF2B5EF4-FFF2-40B4-BE49-F238E27FC236}">
                <a16:creationId xmlns:a16="http://schemas.microsoft.com/office/drawing/2014/main" id="{24E88524-FEFC-9E3B-5B82-27FBA5656EA3}"/>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CD30-directed</a:t>
            </a:r>
          </a:p>
          <a:p>
            <a:pPr lvl="0" algn="ctr" fontAlgn="base">
              <a:lnSpc>
                <a:spcPct val="90000"/>
              </a:lnSpc>
              <a:spcAft>
                <a:spcPct val="0"/>
              </a:spcAft>
              <a:buClr>
                <a:schemeClr val="accent2"/>
              </a:buClr>
              <a:buSzPct val="90000"/>
            </a:pPr>
            <a:r>
              <a:rPr lang="en-US" sz="1000" b="1" dirty="0">
                <a:solidFill>
                  <a:schemeClr val="bg1"/>
                </a:solidFill>
              </a:rPr>
              <a:t>Antibody-Tripeptide</a:t>
            </a:r>
          </a:p>
          <a:p>
            <a:pPr lvl="0" algn="ctr" fontAlgn="base">
              <a:lnSpc>
                <a:spcPct val="90000"/>
              </a:lnSpc>
              <a:spcAft>
                <a:spcPct val="0"/>
              </a:spcAft>
              <a:buClr>
                <a:schemeClr val="accent2"/>
              </a:buClr>
              <a:buSzPct val="90000"/>
            </a:pPr>
            <a:r>
              <a:rPr lang="en-US" sz="1000" b="1" dirty="0">
                <a:solidFill>
                  <a:schemeClr val="bg1"/>
                </a:solidFill>
              </a:rPr>
              <a:t>MMAE Conjugate</a:t>
            </a:r>
          </a:p>
        </p:txBody>
      </p:sp>
      <p:sp>
        <p:nvSpPr>
          <p:cNvPr id="21" name="object 13">
            <a:extLst>
              <a:ext uri="{FF2B5EF4-FFF2-40B4-BE49-F238E27FC236}">
                <a16:creationId xmlns:a16="http://schemas.microsoft.com/office/drawing/2014/main" id="{F76FEEBF-F0B7-1AAF-E24D-48799FE5DFAE}"/>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6" name="Group 25">
            <a:extLst>
              <a:ext uri="{FF2B5EF4-FFF2-40B4-BE49-F238E27FC236}">
                <a16:creationId xmlns:a16="http://schemas.microsoft.com/office/drawing/2014/main" id="{6E59AB23-2247-09ED-7F22-E657129344C6}"/>
              </a:ext>
            </a:extLst>
          </p:cNvPr>
          <p:cNvGrpSpPr/>
          <p:nvPr userDrawn="1"/>
        </p:nvGrpSpPr>
        <p:grpSpPr>
          <a:xfrm>
            <a:off x="926517" y="523875"/>
            <a:ext cx="3834066" cy="275526"/>
            <a:chOff x="4177878" y="523875"/>
            <a:chExt cx="3833068" cy="275526"/>
          </a:xfrm>
        </p:grpSpPr>
        <p:sp>
          <p:nvSpPr>
            <p:cNvPr id="27" name="Rectangle 26">
              <a:hlinkClick r:id="" action="ppaction://noaction"/>
              <a:extLst>
                <a:ext uri="{FF2B5EF4-FFF2-40B4-BE49-F238E27FC236}">
                  <a16:creationId xmlns:a16="http://schemas.microsoft.com/office/drawing/2014/main" id="{4CD2F001-407C-7391-ED3A-DC22497875C4}"/>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28" name="Rectangle 27">
              <a:hlinkClick r:id="" action="ppaction://noaction"/>
              <a:extLst>
                <a:ext uri="{FF2B5EF4-FFF2-40B4-BE49-F238E27FC236}">
                  <a16:creationId xmlns:a16="http://schemas.microsoft.com/office/drawing/2014/main" id="{213909AB-3571-8EFC-FBA4-C7407669CB76}"/>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9" name="Rectangle 28">
              <a:hlinkClick r:id="" action="ppaction://noaction"/>
              <a:extLst>
                <a:ext uri="{FF2B5EF4-FFF2-40B4-BE49-F238E27FC236}">
                  <a16:creationId xmlns:a16="http://schemas.microsoft.com/office/drawing/2014/main" id="{8E1C5CE3-07DC-6CDF-4E95-C0F36D6149A0}"/>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1029674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Rectangle 6">
            <a:hlinkClick r:id="" action="ppaction://noaction"/>
            <a:extLst>
              <a:ext uri="{FF2B5EF4-FFF2-40B4-BE49-F238E27FC236}">
                <a16:creationId xmlns:a16="http://schemas.microsoft.com/office/drawing/2014/main" id="{8DFA0DB9-AB8B-0A00-ADAA-1AAA96FE2F2C}"/>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CD30-directed</a:t>
            </a:r>
          </a:p>
          <a:p>
            <a:pPr lvl="0" algn="ctr" fontAlgn="base">
              <a:lnSpc>
                <a:spcPct val="90000"/>
              </a:lnSpc>
              <a:spcAft>
                <a:spcPct val="0"/>
              </a:spcAft>
              <a:buClr>
                <a:schemeClr val="accent2"/>
              </a:buClr>
              <a:buSzPct val="90000"/>
            </a:pPr>
            <a:r>
              <a:rPr lang="en-US" sz="1000" b="1" dirty="0">
                <a:solidFill>
                  <a:schemeClr val="bg1"/>
                </a:solidFill>
              </a:rPr>
              <a:t>Antibody-Tripeptide</a:t>
            </a:r>
          </a:p>
          <a:p>
            <a:pPr lvl="0" algn="ctr" fontAlgn="base">
              <a:lnSpc>
                <a:spcPct val="90000"/>
              </a:lnSpc>
              <a:spcAft>
                <a:spcPct val="0"/>
              </a:spcAft>
              <a:buClr>
                <a:schemeClr val="accent2"/>
              </a:buClr>
              <a:buSzPct val="90000"/>
            </a:pPr>
            <a:r>
              <a:rPr lang="en-US" sz="1000" b="1" dirty="0">
                <a:solidFill>
                  <a:schemeClr val="bg1"/>
                </a:solidFill>
              </a:rPr>
              <a:t>MMAE Conjugate</a:t>
            </a:r>
          </a:p>
        </p:txBody>
      </p:sp>
      <p:sp>
        <p:nvSpPr>
          <p:cNvPr id="8" name="object 13">
            <a:extLst>
              <a:ext uri="{FF2B5EF4-FFF2-40B4-BE49-F238E27FC236}">
                <a16:creationId xmlns:a16="http://schemas.microsoft.com/office/drawing/2014/main" id="{B645B314-86AA-2F0E-B8EE-229622D1C48C}"/>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4" name="Group 23">
            <a:extLst>
              <a:ext uri="{FF2B5EF4-FFF2-40B4-BE49-F238E27FC236}">
                <a16:creationId xmlns:a16="http://schemas.microsoft.com/office/drawing/2014/main" id="{C90AA1C8-3525-0F14-5537-39F9A1AA8D97}"/>
              </a:ext>
            </a:extLst>
          </p:cNvPr>
          <p:cNvGrpSpPr/>
          <p:nvPr userDrawn="1"/>
        </p:nvGrpSpPr>
        <p:grpSpPr>
          <a:xfrm>
            <a:off x="926517" y="523875"/>
            <a:ext cx="3834066" cy="275526"/>
            <a:chOff x="4177878" y="523875"/>
            <a:chExt cx="3833068" cy="275526"/>
          </a:xfrm>
        </p:grpSpPr>
        <p:sp>
          <p:nvSpPr>
            <p:cNvPr id="25" name="Rectangle 24">
              <a:hlinkClick r:id="" action="ppaction://noaction"/>
              <a:extLst>
                <a:ext uri="{FF2B5EF4-FFF2-40B4-BE49-F238E27FC236}">
                  <a16:creationId xmlns:a16="http://schemas.microsoft.com/office/drawing/2014/main" id="{7FC2EF0F-75ED-8DF7-F310-3444536912A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6" name="Rectangle 25">
              <a:hlinkClick r:id="" action="ppaction://noaction"/>
              <a:extLst>
                <a:ext uri="{FF2B5EF4-FFF2-40B4-BE49-F238E27FC236}">
                  <a16:creationId xmlns:a16="http://schemas.microsoft.com/office/drawing/2014/main" id="{9DC8A219-70C3-DB94-749F-CD626C1B3800}"/>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27" name="Rectangle 26">
              <a:hlinkClick r:id="" action="ppaction://noaction"/>
              <a:extLst>
                <a:ext uri="{FF2B5EF4-FFF2-40B4-BE49-F238E27FC236}">
                  <a16:creationId xmlns:a16="http://schemas.microsoft.com/office/drawing/2014/main" id="{F01F1E75-7586-A233-3DBD-5FAF0CAD311F}"/>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18494984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0" name="Rectangle 19">
            <a:hlinkClick r:id="" action="ppaction://noaction"/>
            <a:extLst>
              <a:ext uri="{FF2B5EF4-FFF2-40B4-BE49-F238E27FC236}">
                <a16:creationId xmlns:a16="http://schemas.microsoft.com/office/drawing/2014/main" id="{4191EC89-C94A-0B69-15A0-A6F5028A9241}"/>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CD30-directed</a:t>
            </a:r>
          </a:p>
          <a:p>
            <a:pPr lvl="0" algn="ctr" fontAlgn="base">
              <a:lnSpc>
                <a:spcPct val="90000"/>
              </a:lnSpc>
              <a:spcAft>
                <a:spcPct val="0"/>
              </a:spcAft>
              <a:buClr>
                <a:schemeClr val="accent2"/>
              </a:buClr>
              <a:buSzPct val="90000"/>
            </a:pPr>
            <a:r>
              <a:rPr lang="en-US" sz="1000" b="1" dirty="0">
                <a:solidFill>
                  <a:schemeClr val="bg1"/>
                </a:solidFill>
              </a:rPr>
              <a:t>Antibody-Tripeptide</a:t>
            </a:r>
          </a:p>
          <a:p>
            <a:pPr lvl="0" algn="ctr" fontAlgn="base">
              <a:lnSpc>
                <a:spcPct val="90000"/>
              </a:lnSpc>
              <a:spcAft>
                <a:spcPct val="0"/>
              </a:spcAft>
              <a:buClr>
                <a:schemeClr val="accent2"/>
              </a:buClr>
              <a:buSzPct val="90000"/>
            </a:pPr>
            <a:r>
              <a:rPr lang="en-US" sz="1000" b="1" dirty="0">
                <a:solidFill>
                  <a:schemeClr val="bg1"/>
                </a:solidFill>
              </a:rPr>
              <a:t>MMAE Conjugate</a:t>
            </a:r>
          </a:p>
        </p:txBody>
      </p:sp>
      <p:sp>
        <p:nvSpPr>
          <p:cNvPr id="21" name="object 13">
            <a:extLst>
              <a:ext uri="{FF2B5EF4-FFF2-40B4-BE49-F238E27FC236}">
                <a16:creationId xmlns:a16="http://schemas.microsoft.com/office/drawing/2014/main" id="{AD5C8107-B260-9C9F-BCFD-7FE60BC15F08}"/>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6" name="Group 25">
            <a:extLst>
              <a:ext uri="{FF2B5EF4-FFF2-40B4-BE49-F238E27FC236}">
                <a16:creationId xmlns:a16="http://schemas.microsoft.com/office/drawing/2014/main" id="{1220C8E1-F294-10E4-5FC6-241AC8F3A386}"/>
              </a:ext>
            </a:extLst>
          </p:cNvPr>
          <p:cNvGrpSpPr/>
          <p:nvPr userDrawn="1"/>
        </p:nvGrpSpPr>
        <p:grpSpPr>
          <a:xfrm>
            <a:off x="926517" y="523875"/>
            <a:ext cx="3834066" cy="275526"/>
            <a:chOff x="4177878" y="523875"/>
            <a:chExt cx="3833068" cy="275526"/>
          </a:xfrm>
        </p:grpSpPr>
        <p:sp>
          <p:nvSpPr>
            <p:cNvPr id="27" name="Rectangle 26">
              <a:hlinkClick r:id="" action="ppaction://noaction"/>
              <a:extLst>
                <a:ext uri="{FF2B5EF4-FFF2-40B4-BE49-F238E27FC236}">
                  <a16:creationId xmlns:a16="http://schemas.microsoft.com/office/drawing/2014/main" id="{D892776F-6D1D-CD3D-21A2-E33B5C8FD142}"/>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8" name="Rectangle 27">
              <a:hlinkClick r:id="" action="ppaction://noaction"/>
              <a:extLst>
                <a:ext uri="{FF2B5EF4-FFF2-40B4-BE49-F238E27FC236}">
                  <a16:creationId xmlns:a16="http://schemas.microsoft.com/office/drawing/2014/main" id="{09FAB761-F91A-F3C1-E360-4C0B226B9F5D}"/>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9" name="Rectangle 28">
              <a:hlinkClick r:id="" action="ppaction://noaction"/>
              <a:extLst>
                <a:ext uri="{FF2B5EF4-FFF2-40B4-BE49-F238E27FC236}">
                  <a16:creationId xmlns:a16="http://schemas.microsoft.com/office/drawing/2014/main" id="{460AD418-9E10-3C2D-A4E3-DCA75F0D162C}"/>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974861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accent1"/>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66839"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13410"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pic>
        <p:nvPicPr>
          <p:cNvPr id="17" name="Graphic 16">
            <a:extLst>
              <a:ext uri="{FF2B5EF4-FFF2-40B4-BE49-F238E27FC236}">
                <a16:creationId xmlns:a16="http://schemas.microsoft.com/office/drawing/2014/main" id="{74605F19-4522-ABCA-E9A6-884839BD4A8C}"/>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11184" y="970876"/>
            <a:ext cx="272006" cy="428504"/>
          </a:xfrm>
          <a:prstGeom prst="rect">
            <a:avLst/>
          </a:prstGeom>
        </p:spPr>
      </p:pic>
      <p:sp>
        <p:nvSpPr>
          <p:cNvPr id="18" name="TextBox 17">
            <a:extLst>
              <a:ext uri="{FF2B5EF4-FFF2-40B4-BE49-F238E27FC236}">
                <a16:creationId xmlns:a16="http://schemas.microsoft.com/office/drawing/2014/main" id="{0C713E4E-5AA6-4508-25C5-75CC28FB0BE2}"/>
              </a:ext>
            </a:extLst>
          </p:cNvPr>
          <p:cNvSpPr txBox="1"/>
          <p:nvPr userDrawn="1"/>
        </p:nvSpPr>
        <p:spPr bwMode="gray">
          <a:xfrm>
            <a:off x="562813" y="1070219"/>
            <a:ext cx="1743507"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HEMATOLOGICAL</a:t>
            </a:r>
          </a:p>
        </p:txBody>
      </p:sp>
      <p:sp>
        <p:nvSpPr>
          <p:cNvPr id="24" name="Rectangle 23">
            <a:hlinkClick r:id="" action="ppaction://noaction"/>
            <a:extLst>
              <a:ext uri="{FF2B5EF4-FFF2-40B4-BE49-F238E27FC236}">
                <a16:creationId xmlns:a16="http://schemas.microsoft.com/office/drawing/2014/main" id="{C09E4332-AD73-5BB9-D063-85C461537E91}"/>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CD30-directed</a:t>
            </a:r>
          </a:p>
          <a:p>
            <a:pPr lvl="0" algn="ctr" fontAlgn="base">
              <a:lnSpc>
                <a:spcPct val="90000"/>
              </a:lnSpc>
              <a:spcAft>
                <a:spcPct val="0"/>
              </a:spcAft>
              <a:buClr>
                <a:schemeClr val="accent2"/>
              </a:buClr>
              <a:buSzPct val="90000"/>
            </a:pPr>
            <a:r>
              <a:rPr lang="en-US" sz="1000" b="1" dirty="0">
                <a:solidFill>
                  <a:schemeClr val="bg1"/>
                </a:solidFill>
              </a:rPr>
              <a:t>Antibody-Tripeptide</a:t>
            </a:r>
          </a:p>
          <a:p>
            <a:pPr lvl="0" algn="ctr" fontAlgn="base">
              <a:lnSpc>
                <a:spcPct val="90000"/>
              </a:lnSpc>
              <a:spcAft>
                <a:spcPct val="0"/>
              </a:spcAft>
              <a:buClr>
                <a:schemeClr val="accent2"/>
              </a:buClr>
              <a:buSzPct val="90000"/>
            </a:pPr>
            <a:r>
              <a:rPr lang="en-US" sz="1000" b="1" dirty="0">
                <a:solidFill>
                  <a:schemeClr val="bg1"/>
                </a:solidFill>
              </a:rPr>
              <a:t>MMAE Conjugate</a:t>
            </a:r>
          </a:p>
        </p:txBody>
      </p:sp>
      <p:sp>
        <p:nvSpPr>
          <p:cNvPr id="25" name="object 13">
            <a:extLst>
              <a:ext uri="{FF2B5EF4-FFF2-40B4-BE49-F238E27FC236}">
                <a16:creationId xmlns:a16="http://schemas.microsoft.com/office/drawing/2014/main" id="{947E98B3-84FF-DCA9-DB08-CB04DF2BA05D}"/>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6" name="Group 25">
            <a:extLst>
              <a:ext uri="{FF2B5EF4-FFF2-40B4-BE49-F238E27FC236}">
                <a16:creationId xmlns:a16="http://schemas.microsoft.com/office/drawing/2014/main" id="{3B5E44E0-F41E-B7AC-4DCA-21335A63B0BE}"/>
              </a:ext>
            </a:extLst>
          </p:cNvPr>
          <p:cNvGrpSpPr/>
          <p:nvPr userDrawn="1"/>
        </p:nvGrpSpPr>
        <p:grpSpPr>
          <a:xfrm>
            <a:off x="926517" y="523875"/>
            <a:ext cx="3834066" cy="275526"/>
            <a:chOff x="4177878" y="523875"/>
            <a:chExt cx="3833068" cy="275526"/>
          </a:xfrm>
        </p:grpSpPr>
        <p:sp>
          <p:nvSpPr>
            <p:cNvPr id="30" name="Rectangle 29">
              <a:hlinkClick r:id="" action="ppaction://noaction"/>
              <a:extLst>
                <a:ext uri="{FF2B5EF4-FFF2-40B4-BE49-F238E27FC236}">
                  <a16:creationId xmlns:a16="http://schemas.microsoft.com/office/drawing/2014/main" id="{8BB16F93-C137-F06B-CAC4-24D06296EA18}"/>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32" name="Rectangle 31">
              <a:hlinkClick r:id="" action="ppaction://noaction"/>
              <a:extLst>
                <a:ext uri="{FF2B5EF4-FFF2-40B4-BE49-F238E27FC236}">
                  <a16:creationId xmlns:a16="http://schemas.microsoft.com/office/drawing/2014/main" id="{0AA73629-9067-46E6-9D45-7CA14BEF41C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43" name="Rectangle 42">
              <a:hlinkClick r:id="" action="ppaction://noaction"/>
              <a:extLst>
                <a:ext uri="{FF2B5EF4-FFF2-40B4-BE49-F238E27FC236}">
                  <a16:creationId xmlns:a16="http://schemas.microsoft.com/office/drawing/2014/main" id="{C59A494D-CFE2-2336-EE22-E66C6698FC6E}"/>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205113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2" name="Chevron 2">
            <a:hlinkClick r:id="" action="ppaction://hlinkshowjump?jump=nextslide"/>
            <a:extLst>
              <a:ext uri="{FF2B5EF4-FFF2-40B4-BE49-F238E27FC236}">
                <a16:creationId xmlns:a16="http://schemas.microsoft.com/office/drawing/2014/main" id="{7CE20CD0-263F-2F52-40E2-D5875200DC0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3" name="object 13">
            <a:extLst>
              <a:ext uri="{FF2B5EF4-FFF2-40B4-BE49-F238E27FC236}">
                <a16:creationId xmlns:a16="http://schemas.microsoft.com/office/drawing/2014/main" id="{696EE172-C5BE-5F4A-A39C-9B724A5B851C}"/>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14" name="Rectangle 13">
            <a:hlinkClick r:id="" action="ppaction://noaction"/>
            <a:extLst>
              <a:ext uri="{FF2B5EF4-FFF2-40B4-BE49-F238E27FC236}">
                <a16:creationId xmlns:a16="http://schemas.microsoft.com/office/drawing/2014/main" id="{B7A2AEFE-A8EA-B5E9-3693-2270A5780912}"/>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CDK2</a:t>
            </a:r>
            <a:endParaRPr lang="en-US" sz="1000" b="1" dirty="0">
              <a:solidFill>
                <a:schemeClr val="bg1"/>
              </a:solidFill>
            </a:endParaRPr>
          </a:p>
        </p:txBody>
      </p:sp>
      <p:grpSp>
        <p:nvGrpSpPr>
          <p:cNvPr id="15" name="Group 14">
            <a:extLst>
              <a:ext uri="{FF2B5EF4-FFF2-40B4-BE49-F238E27FC236}">
                <a16:creationId xmlns:a16="http://schemas.microsoft.com/office/drawing/2014/main" id="{7AC87E03-1E4D-2841-D5A2-23FD4ECB54F4}"/>
              </a:ext>
            </a:extLst>
          </p:cNvPr>
          <p:cNvGrpSpPr/>
          <p:nvPr userDrawn="1"/>
        </p:nvGrpSpPr>
        <p:grpSpPr>
          <a:xfrm>
            <a:off x="926517" y="523875"/>
            <a:ext cx="3834066" cy="275526"/>
            <a:chOff x="4177878" y="523875"/>
            <a:chExt cx="3833068" cy="275526"/>
          </a:xfrm>
        </p:grpSpPr>
        <p:sp>
          <p:nvSpPr>
            <p:cNvPr id="16" name="Rectangle 15">
              <a:hlinkClick r:id="" action="ppaction://noaction"/>
              <a:extLst>
                <a:ext uri="{FF2B5EF4-FFF2-40B4-BE49-F238E27FC236}">
                  <a16:creationId xmlns:a16="http://schemas.microsoft.com/office/drawing/2014/main" id="{53E2DC10-0E18-F87F-FC41-88E48786FAC4}"/>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0" name="Rectangle 19">
              <a:hlinkClick r:id="" action="ppaction://noaction"/>
              <a:extLst>
                <a:ext uri="{FF2B5EF4-FFF2-40B4-BE49-F238E27FC236}">
                  <a16:creationId xmlns:a16="http://schemas.microsoft.com/office/drawing/2014/main" id="{01110F26-C1FA-A54C-AB84-E1BC09326149}"/>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1" name="Rectangle 20">
              <a:hlinkClick r:id="" action="ppaction://noaction"/>
              <a:extLst>
                <a:ext uri="{FF2B5EF4-FFF2-40B4-BE49-F238E27FC236}">
                  <a16:creationId xmlns:a16="http://schemas.microsoft.com/office/drawing/2014/main" id="{A6F76662-C833-08EB-5322-A26B54B2EDC4}"/>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2289070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object 13">
            <a:extLst>
              <a:ext uri="{FF2B5EF4-FFF2-40B4-BE49-F238E27FC236}">
                <a16:creationId xmlns:a16="http://schemas.microsoft.com/office/drawing/2014/main" id="{5C2E88DE-4E4D-0F6E-4C90-73D103907096}"/>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8" name="Rectangle 7">
            <a:hlinkClick r:id="" action="ppaction://noaction"/>
            <a:extLst>
              <a:ext uri="{FF2B5EF4-FFF2-40B4-BE49-F238E27FC236}">
                <a16:creationId xmlns:a16="http://schemas.microsoft.com/office/drawing/2014/main" id="{283B3878-7D1E-518D-DB0D-1A4FE184D7FC}"/>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CDK2</a:t>
            </a:r>
            <a:endParaRPr lang="en-US" sz="1000" b="1" dirty="0">
              <a:solidFill>
                <a:schemeClr val="bg1"/>
              </a:solidFill>
            </a:endParaRPr>
          </a:p>
        </p:txBody>
      </p:sp>
      <p:grpSp>
        <p:nvGrpSpPr>
          <p:cNvPr id="9" name="Group 8">
            <a:extLst>
              <a:ext uri="{FF2B5EF4-FFF2-40B4-BE49-F238E27FC236}">
                <a16:creationId xmlns:a16="http://schemas.microsoft.com/office/drawing/2014/main" id="{1C93944C-4FBC-EED6-C382-7F4410DDEA16}"/>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CFA0331C-5848-50D1-97CD-11C079F6094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DFFA5536-EDE6-BEF5-9F23-D021770560A0}"/>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149B05D8-7D67-5E51-31BC-FCFC1939E36E}"/>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244889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object 13">
            <a:extLst>
              <a:ext uri="{FF2B5EF4-FFF2-40B4-BE49-F238E27FC236}">
                <a16:creationId xmlns:a16="http://schemas.microsoft.com/office/drawing/2014/main" id="{D301E829-0761-47C8-CC2B-FDB6FC7F655D}"/>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8" name="Rectangle 7">
            <a:hlinkClick r:id="" action="ppaction://noaction"/>
            <a:extLst>
              <a:ext uri="{FF2B5EF4-FFF2-40B4-BE49-F238E27FC236}">
                <a16:creationId xmlns:a16="http://schemas.microsoft.com/office/drawing/2014/main" id="{659947A1-031B-6091-9D55-9F92E8DAB8C5}"/>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CDK2</a:t>
            </a:r>
            <a:endParaRPr lang="en-US" sz="1000" b="1" dirty="0">
              <a:solidFill>
                <a:schemeClr val="bg1"/>
              </a:solidFill>
            </a:endParaRPr>
          </a:p>
        </p:txBody>
      </p:sp>
      <p:grpSp>
        <p:nvGrpSpPr>
          <p:cNvPr id="9" name="Group 8">
            <a:extLst>
              <a:ext uri="{FF2B5EF4-FFF2-40B4-BE49-F238E27FC236}">
                <a16:creationId xmlns:a16="http://schemas.microsoft.com/office/drawing/2014/main" id="{53BC3E43-2367-3F0E-8C04-B52D22CA1032}"/>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7E6E783E-2772-86CF-67A2-DC9C9C806D28}"/>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F3AC7338-A09B-08D7-50BE-FFF827DC2362}"/>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0BA71D9E-BF9E-2164-E97C-03F5D8FDA81C}"/>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15075555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object 13">
            <a:extLst>
              <a:ext uri="{FF2B5EF4-FFF2-40B4-BE49-F238E27FC236}">
                <a16:creationId xmlns:a16="http://schemas.microsoft.com/office/drawing/2014/main" id="{11FCB407-F5E2-1672-9EF2-E1EE3CEB73A8}"/>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8" name="Rectangle 7">
            <a:hlinkClick r:id="" action="ppaction://noaction"/>
            <a:extLst>
              <a:ext uri="{FF2B5EF4-FFF2-40B4-BE49-F238E27FC236}">
                <a16:creationId xmlns:a16="http://schemas.microsoft.com/office/drawing/2014/main" id="{19E01942-B339-05AB-2EE4-6074E37EEB40}"/>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CDK2</a:t>
            </a:r>
            <a:endParaRPr lang="en-US" sz="1000" b="1" dirty="0">
              <a:solidFill>
                <a:schemeClr val="bg1"/>
              </a:solidFill>
            </a:endParaRPr>
          </a:p>
        </p:txBody>
      </p:sp>
      <p:grpSp>
        <p:nvGrpSpPr>
          <p:cNvPr id="9" name="Group 8">
            <a:extLst>
              <a:ext uri="{FF2B5EF4-FFF2-40B4-BE49-F238E27FC236}">
                <a16:creationId xmlns:a16="http://schemas.microsoft.com/office/drawing/2014/main" id="{A07F268E-296F-73FC-6412-D2E539AAA1B3}"/>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23A8F508-729D-3091-EA10-60811A5EA7CC}"/>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9D05BB67-278A-166C-D0C9-ED40396404C7}"/>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F0AA96D6-F4D3-DE2B-AA03-6B8911668976}"/>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24138174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8" name="object 13">
            <a:extLst>
              <a:ext uri="{FF2B5EF4-FFF2-40B4-BE49-F238E27FC236}">
                <a16:creationId xmlns:a16="http://schemas.microsoft.com/office/drawing/2014/main" id="{1AB7BC71-3C8A-FDF9-5202-B092BF14107F}"/>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9" name="Rectangle 8">
            <a:hlinkClick r:id="" action="ppaction://noaction"/>
            <a:extLst>
              <a:ext uri="{FF2B5EF4-FFF2-40B4-BE49-F238E27FC236}">
                <a16:creationId xmlns:a16="http://schemas.microsoft.com/office/drawing/2014/main" id="{483E4277-DE32-ED61-7D0B-6D6AA58AF4B6}"/>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CDK2</a:t>
            </a:r>
            <a:endParaRPr lang="en-US" sz="1000" b="1" dirty="0">
              <a:solidFill>
                <a:schemeClr val="bg1"/>
              </a:solidFill>
            </a:endParaRPr>
          </a:p>
        </p:txBody>
      </p:sp>
      <p:grpSp>
        <p:nvGrpSpPr>
          <p:cNvPr id="10" name="Group 9">
            <a:extLst>
              <a:ext uri="{FF2B5EF4-FFF2-40B4-BE49-F238E27FC236}">
                <a16:creationId xmlns:a16="http://schemas.microsoft.com/office/drawing/2014/main" id="{26652A74-4489-B4F4-A6A8-979BC01AB3CC}"/>
              </a:ext>
            </a:extLst>
          </p:cNvPr>
          <p:cNvGrpSpPr/>
          <p:nvPr userDrawn="1"/>
        </p:nvGrpSpPr>
        <p:grpSpPr>
          <a:xfrm>
            <a:off x="926517" y="523875"/>
            <a:ext cx="3834066" cy="275526"/>
            <a:chOff x="4177878" y="523875"/>
            <a:chExt cx="3833068" cy="275526"/>
          </a:xfrm>
        </p:grpSpPr>
        <p:sp>
          <p:nvSpPr>
            <p:cNvPr id="11" name="Rectangle 10">
              <a:hlinkClick r:id="" action="ppaction://noaction"/>
              <a:extLst>
                <a:ext uri="{FF2B5EF4-FFF2-40B4-BE49-F238E27FC236}">
                  <a16:creationId xmlns:a16="http://schemas.microsoft.com/office/drawing/2014/main" id="{85B413F9-C982-BF64-FBCE-22C68DB6451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2" name="Rectangle 11">
              <a:hlinkClick r:id="" action="ppaction://noaction"/>
              <a:extLst>
                <a:ext uri="{FF2B5EF4-FFF2-40B4-BE49-F238E27FC236}">
                  <a16:creationId xmlns:a16="http://schemas.microsoft.com/office/drawing/2014/main" id="{A0457417-0D4D-4E20-2129-3879F8DAD9F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Mechanism of Action</a:t>
              </a:r>
            </a:p>
          </p:txBody>
        </p:sp>
        <p:sp>
          <p:nvSpPr>
            <p:cNvPr id="13" name="Rectangle 12">
              <a:hlinkClick r:id="" action="ppaction://noaction"/>
              <a:extLst>
                <a:ext uri="{FF2B5EF4-FFF2-40B4-BE49-F238E27FC236}">
                  <a16:creationId xmlns:a16="http://schemas.microsoft.com/office/drawing/2014/main" id="{9452566A-E217-AE91-F4EA-E587AF2239CD}"/>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956548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bg2"/>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14" name="object 13">
            <a:extLst>
              <a:ext uri="{FF2B5EF4-FFF2-40B4-BE49-F238E27FC236}">
                <a16:creationId xmlns:a16="http://schemas.microsoft.com/office/drawing/2014/main" id="{275711F6-1DC5-848D-34A2-F8A57D982C15}"/>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21" name="Rectangle 20">
            <a:hlinkClick r:id="" action="ppaction://noaction"/>
            <a:extLst>
              <a:ext uri="{FF2B5EF4-FFF2-40B4-BE49-F238E27FC236}">
                <a16:creationId xmlns:a16="http://schemas.microsoft.com/office/drawing/2014/main" id="{649DD72F-FD30-16E4-2434-3208B3F3AF5C}"/>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CDK2</a:t>
            </a:r>
            <a:endParaRPr lang="en-US" sz="1000" b="1" dirty="0">
              <a:solidFill>
                <a:schemeClr val="bg1"/>
              </a:solidFill>
            </a:endParaRPr>
          </a:p>
        </p:txBody>
      </p:sp>
      <p:sp>
        <p:nvSpPr>
          <p:cNvPr id="26" name="TextBox 25">
            <a:extLst>
              <a:ext uri="{FF2B5EF4-FFF2-40B4-BE49-F238E27FC236}">
                <a16:creationId xmlns:a16="http://schemas.microsoft.com/office/drawing/2014/main" id="{8DBC8A17-8B43-EACA-B266-49BB63B94E5D}"/>
              </a:ext>
            </a:extLst>
          </p:cNvPr>
          <p:cNvSpPr txBox="1"/>
          <p:nvPr userDrawn="1"/>
        </p:nvSpPr>
        <p:spPr bwMode="gray">
          <a:xfrm>
            <a:off x="692280" y="1111783"/>
            <a:ext cx="1879482"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spc="-10" baseline="0" dirty="0">
                <a:solidFill>
                  <a:schemeClr val="bg1"/>
                </a:solidFill>
                <a:latin typeface="+mn-lt"/>
                <a:ea typeface="Noto Sans Med" panose="020B0502040504020204" pitchFamily="34" charset="0"/>
                <a:cs typeface="Noto Sans Med" panose="020B0502040504020204" pitchFamily="34" charset="0"/>
              </a:rPr>
              <a:t>BREAST CANCER</a:t>
            </a:r>
          </a:p>
        </p:txBody>
      </p:sp>
      <p:pic>
        <p:nvPicPr>
          <p:cNvPr id="30" name="Graphic 29">
            <a:extLst>
              <a:ext uri="{FF2B5EF4-FFF2-40B4-BE49-F238E27FC236}">
                <a16:creationId xmlns:a16="http://schemas.microsoft.com/office/drawing/2014/main" id="{DD469C35-0620-28D4-05F1-06B8C0C2120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19957" y="1026273"/>
            <a:ext cx="387250" cy="387149"/>
          </a:xfrm>
          <a:prstGeom prst="rect">
            <a:avLst/>
          </a:prstGeom>
        </p:spPr>
      </p:pic>
      <p:grpSp>
        <p:nvGrpSpPr>
          <p:cNvPr id="3" name="Group 2">
            <a:extLst>
              <a:ext uri="{FF2B5EF4-FFF2-40B4-BE49-F238E27FC236}">
                <a16:creationId xmlns:a16="http://schemas.microsoft.com/office/drawing/2014/main" id="{51994B80-0687-E1E1-0A50-338BECCC9943}"/>
              </a:ext>
            </a:extLst>
          </p:cNvPr>
          <p:cNvGrpSpPr/>
          <p:nvPr userDrawn="1"/>
        </p:nvGrpSpPr>
        <p:grpSpPr>
          <a:xfrm>
            <a:off x="926517" y="523875"/>
            <a:ext cx="3834066" cy="275526"/>
            <a:chOff x="4177878" y="523875"/>
            <a:chExt cx="3833068" cy="275526"/>
          </a:xfrm>
        </p:grpSpPr>
        <p:sp>
          <p:nvSpPr>
            <p:cNvPr id="7" name="Rectangle 6">
              <a:hlinkClick r:id="" action="ppaction://noaction"/>
              <a:extLst>
                <a:ext uri="{FF2B5EF4-FFF2-40B4-BE49-F238E27FC236}">
                  <a16:creationId xmlns:a16="http://schemas.microsoft.com/office/drawing/2014/main" id="{597A64C2-3ED0-8EB7-3762-901B9EA54CD1}"/>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9" name="Rectangle 8">
              <a:hlinkClick r:id="" action="ppaction://noaction"/>
              <a:extLst>
                <a:ext uri="{FF2B5EF4-FFF2-40B4-BE49-F238E27FC236}">
                  <a16:creationId xmlns:a16="http://schemas.microsoft.com/office/drawing/2014/main" id="{A9CF7835-9F9B-4F4D-9B33-ACDDB2DD8228}"/>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Mechanism of Action</a:t>
              </a:r>
            </a:p>
          </p:txBody>
        </p:sp>
        <p:sp>
          <p:nvSpPr>
            <p:cNvPr id="10" name="Rectangle 9">
              <a:hlinkClick r:id="" action="ppaction://noaction"/>
              <a:extLst>
                <a:ext uri="{FF2B5EF4-FFF2-40B4-BE49-F238E27FC236}">
                  <a16:creationId xmlns:a16="http://schemas.microsoft.com/office/drawing/2014/main" id="{00E21E0E-1FD2-91DA-AF0E-45394C663ED0}"/>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403153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6004858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rgbClr val="BF9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endParaRPr kumimoji="0" lang="en-US" sz="800" kern="0" spc="0" normalizeH="0" baseline="0" dirty="0">
              <a:ln>
                <a:noFill/>
              </a:ln>
              <a:solidFill>
                <a:srgbClr val="FFFFFF">
                  <a:lumMod val="75000"/>
                </a:srgbClr>
              </a:solidFill>
              <a:effectLst/>
              <a:uLnTx/>
              <a:uFillTx/>
              <a:ea typeface="+mn-ea"/>
              <a:cs typeface="+mn-cs"/>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sp>
        <p:nvSpPr>
          <p:cNvPr id="12" name="Text Placeholder 10">
            <a:extLst>
              <a:ext uri="{FF2B5EF4-FFF2-40B4-BE49-F238E27FC236}">
                <a16:creationId xmlns:a16="http://schemas.microsoft.com/office/drawing/2014/main" id="{D98D02F1-DA75-3A92-F299-C386EA7C6AE4}"/>
              </a:ext>
            </a:extLst>
          </p:cNvPr>
          <p:cNvSpPr>
            <a:spLocks noGrp="1"/>
          </p:cNvSpPr>
          <p:nvPr userDrawn="1">
            <p:ph type="body" sz="quarter" idx="11" hasCustomPrompt="1"/>
          </p:nvPr>
        </p:nvSpPr>
        <p:spPr>
          <a:xfrm>
            <a:off x="986248" y="1929953"/>
            <a:ext cx="1325880" cy="241530"/>
          </a:xfrm>
          <a:prstGeom prst="rect">
            <a:avLst/>
          </a:prstGeom>
        </p:spPr>
        <p:txBody>
          <a:bodyPr/>
          <a:lstStyle>
            <a:lvl1pPr marL="0" indent="0">
              <a:buNone/>
              <a:defRPr sz="1050" b="1" i="0">
                <a:solidFill>
                  <a:schemeClr val="tx1">
                    <a:lumMod val="50000"/>
                    <a:lumOff val="50000"/>
                  </a:schemeClr>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userDrawn="1">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userDrawn="1">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7"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44" name="Chevron 16">
            <a:hlinkClick r:id="" action="ppaction://hlinkshowjump?jump=nextslide"/>
            <a:extLst>
              <a:ext uri="{FF2B5EF4-FFF2-40B4-BE49-F238E27FC236}">
                <a16:creationId xmlns:a16="http://schemas.microsoft.com/office/drawing/2014/main" id="{A597F5DB-993B-296E-A80D-C3142647C23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cxnSp>
        <p:nvCxnSpPr>
          <p:cNvPr id="54" name="Straight Connector 53">
            <a:extLst>
              <a:ext uri="{FF2B5EF4-FFF2-40B4-BE49-F238E27FC236}">
                <a16:creationId xmlns:a16="http://schemas.microsoft.com/office/drawing/2014/main" id="{6AF91E5F-F5C8-F905-44E9-1022A13822F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7" name="object 13">
            <a:extLst>
              <a:ext uri="{FF2B5EF4-FFF2-40B4-BE49-F238E27FC236}">
                <a16:creationId xmlns:a16="http://schemas.microsoft.com/office/drawing/2014/main" id="{B8B559BC-3BF1-A51B-BFB4-A981F902008F}"/>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11" name="Rectangle 10">
            <a:hlinkClick r:id="" action="ppaction://noaction"/>
            <a:extLst>
              <a:ext uri="{FF2B5EF4-FFF2-40B4-BE49-F238E27FC236}">
                <a16:creationId xmlns:a16="http://schemas.microsoft.com/office/drawing/2014/main" id="{B72E6A3D-44CE-7B38-480F-C4AE05708E37}"/>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CDK2</a:t>
            </a:r>
            <a:endParaRPr lang="en-US" sz="1000" b="1" dirty="0">
              <a:solidFill>
                <a:schemeClr val="bg1"/>
              </a:solidFill>
            </a:endParaRPr>
          </a:p>
        </p:txBody>
      </p:sp>
      <p:sp>
        <p:nvSpPr>
          <p:cNvPr id="23" name="TextBox 22">
            <a:extLst>
              <a:ext uri="{FF2B5EF4-FFF2-40B4-BE49-F238E27FC236}">
                <a16:creationId xmlns:a16="http://schemas.microsoft.com/office/drawing/2014/main" id="{9007CBB2-8D73-DC0F-4F47-3AC52269CD50}"/>
              </a:ext>
            </a:extLst>
          </p:cNvPr>
          <p:cNvSpPr txBox="1"/>
          <p:nvPr userDrawn="1"/>
        </p:nvSpPr>
        <p:spPr bwMode="gray">
          <a:xfrm>
            <a:off x="771944" y="1036101"/>
            <a:ext cx="1540766"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OVARIAN CANCER</a:t>
            </a:r>
          </a:p>
        </p:txBody>
      </p:sp>
      <p:pic>
        <p:nvPicPr>
          <p:cNvPr id="24" name="Graphic 23">
            <a:extLst>
              <a:ext uri="{FF2B5EF4-FFF2-40B4-BE49-F238E27FC236}">
                <a16:creationId xmlns:a16="http://schemas.microsoft.com/office/drawing/2014/main" id="{AF6664CF-2882-7E82-E92B-88D0BE611DA4}"/>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27888" y="1041524"/>
            <a:ext cx="406606" cy="406500"/>
          </a:xfrm>
          <a:prstGeom prst="rect">
            <a:avLst/>
          </a:prstGeom>
        </p:spPr>
      </p:pic>
      <p:grpSp>
        <p:nvGrpSpPr>
          <p:cNvPr id="3" name="Group 2">
            <a:extLst>
              <a:ext uri="{FF2B5EF4-FFF2-40B4-BE49-F238E27FC236}">
                <a16:creationId xmlns:a16="http://schemas.microsoft.com/office/drawing/2014/main" id="{EF20E949-07A6-23E5-DA13-AC03032C96CC}"/>
              </a:ext>
            </a:extLst>
          </p:cNvPr>
          <p:cNvGrpSpPr/>
          <p:nvPr userDrawn="1"/>
        </p:nvGrpSpPr>
        <p:grpSpPr>
          <a:xfrm>
            <a:off x="926517" y="523875"/>
            <a:ext cx="3834066" cy="275526"/>
            <a:chOff x="4177878" y="523875"/>
            <a:chExt cx="3833068" cy="275526"/>
          </a:xfrm>
        </p:grpSpPr>
        <p:sp>
          <p:nvSpPr>
            <p:cNvPr id="25" name="Rectangle 24">
              <a:hlinkClick r:id="" action="ppaction://noaction"/>
              <a:extLst>
                <a:ext uri="{FF2B5EF4-FFF2-40B4-BE49-F238E27FC236}">
                  <a16:creationId xmlns:a16="http://schemas.microsoft.com/office/drawing/2014/main" id="{A4CB5DD5-4D87-6B9F-7CBB-CC9594E08CAB}"/>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6" name="Rectangle 25">
              <a:hlinkClick r:id="" action="ppaction://noaction"/>
              <a:extLst>
                <a:ext uri="{FF2B5EF4-FFF2-40B4-BE49-F238E27FC236}">
                  <a16:creationId xmlns:a16="http://schemas.microsoft.com/office/drawing/2014/main" id="{122FE37B-9000-6092-58D7-10FD493E2639}"/>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Mechanism of Action</a:t>
              </a:r>
            </a:p>
          </p:txBody>
        </p:sp>
        <p:sp>
          <p:nvSpPr>
            <p:cNvPr id="30" name="Rectangle 29">
              <a:hlinkClick r:id="" action="ppaction://noaction"/>
              <a:extLst>
                <a:ext uri="{FF2B5EF4-FFF2-40B4-BE49-F238E27FC236}">
                  <a16:creationId xmlns:a16="http://schemas.microsoft.com/office/drawing/2014/main" id="{4713BE2E-D83F-C14F-12FE-FA3EABFE8B34}"/>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339028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6"/>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pic>
        <p:nvPicPr>
          <p:cNvPr id="17" name="Graphic 16">
            <a:extLst>
              <a:ext uri="{FF2B5EF4-FFF2-40B4-BE49-F238E27FC236}">
                <a16:creationId xmlns:a16="http://schemas.microsoft.com/office/drawing/2014/main" id="{CB04DB5E-0CEC-EA8D-FA95-75D3C027A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14982" y="1046889"/>
            <a:ext cx="398158" cy="357369"/>
          </a:xfrm>
          <a:prstGeom prst="rect">
            <a:avLst/>
          </a:prstGeom>
        </p:spPr>
      </p:pic>
      <p:sp>
        <p:nvSpPr>
          <p:cNvPr id="30" name="TextBox 29">
            <a:extLst>
              <a:ext uri="{FF2B5EF4-FFF2-40B4-BE49-F238E27FC236}">
                <a16:creationId xmlns:a16="http://schemas.microsoft.com/office/drawing/2014/main" id="{47E2EF6B-1FBA-0B03-3E64-11C0986923F3}"/>
              </a:ext>
            </a:extLst>
          </p:cNvPr>
          <p:cNvSpPr txBox="1"/>
          <p:nvPr userDrawn="1"/>
        </p:nvSpPr>
        <p:spPr bwMode="gray">
          <a:xfrm>
            <a:off x="727886" y="889582"/>
            <a:ext cx="1659714" cy="669396"/>
          </a:xfrm>
          <a:prstGeom prst="rect">
            <a:avLst/>
          </a:prstGeom>
        </p:spPr>
        <p:txBody>
          <a:bodyPr wrap="square" lIns="22851" tIns="22851" rIns="22851" bIns="22851" rtlCol="0">
            <a:spAutoFit/>
          </a:bodyPr>
          <a:lstStyle/>
          <a:p>
            <a:pPr marL="0" indent="0" algn="l">
              <a:lnSpc>
                <a:spcPct val="90000"/>
              </a:lnSpc>
              <a:spcBef>
                <a:spcPts val="5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ADVANCED OR METASTATIC SOLID TUMORS</a:t>
            </a: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grpSp>
        <p:nvGrpSpPr>
          <p:cNvPr id="7" name="Group 6">
            <a:extLst>
              <a:ext uri="{FF2B5EF4-FFF2-40B4-BE49-F238E27FC236}">
                <a16:creationId xmlns:a16="http://schemas.microsoft.com/office/drawing/2014/main" id="{C2034819-BB86-DF6C-6322-3525A553C749}"/>
              </a:ext>
            </a:extLst>
          </p:cNvPr>
          <p:cNvGrpSpPr/>
          <p:nvPr userDrawn="1"/>
        </p:nvGrpSpPr>
        <p:grpSpPr>
          <a:xfrm>
            <a:off x="2393651" y="1642096"/>
            <a:ext cx="2411829" cy="755272"/>
            <a:chOff x="4889566" y="2161259"/>
            <a:chExt cx="4824286" cy="1820254"/>
          </a:xfrm>
        </p:grpSpPr>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grpSp>
      <p:sp>
        <p:nvSpPr>
          <p:cNvPr id="12" name="Text Placeholder 10">
            <a:extLst>
              <a:ext uri="{FF2B5EF4-FFF2-40B4-BE49-F238E27FC236}">
                <a16:creationId xmlns:a16="http://schemas.microsoft.com/office/drawing/2014/main" id="{D98D02F1-DA75-3A92-F299-C386EA7C6AE4}"/>
              </a:ext>
            </a:extLst>
          </p:cNvPr>
          <p:cNvSpPr>
            <a:spLocks noGrp="1"/>
          </p:cNvSpPr>
          <p:nvPr>
            <p:ph type="body" sz="quarter" idx="11" hasCustomPrompt="1"/>
          </p:nvPr>
        </p:nvSpPr>
        <p:spPr>
          <a:xfrm>
            <a:off x="986248" y="1929953"/>
            <a:ext cx="1325880" cy="241530"/>
          </a:xfrm>
          <a:prstGeom prst="rect">
            <a:avLst/>
          </a:prstGeom>
        </p:spPr>
        <p:txBody>
          <a:bodyPr/>
          <a:lstStyle>
            <a:lvl1pPr marL="0" indent="0">
              <a:buNone/>
              <a:defRPr sz="1050" b="1" i="0">
                <a:solidFill>
                  <a:schemeClr val="accent6"/>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p:ph type="body" sz="quarter" idx="13" hasCustomPrompt="1"/>
          </p:nvPr>
        </p:nvSpPr>
        <p:spPr>
          <a:xfrm>
            <a:off x="3247399" y="1729606"/>
            <a:ext cx="1173011"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9"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cxnSp>
        <p:nvCxnSpPr>
          <p:cNvPr id="50" name="Straight Connector 49">
            <a:extLst>
              <a:ext uri="{FF2B5EF4-FFF2-40B4-BE49-F238E27FC236}">
                <a16:creationId xmlns:a16="http://schemas.microsoft.com/office/drawing/2014/main" id="{5BC001CF-5449-42EB-F1BA-4626F211B33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11" name="object 13">
            <a:extLst>
              <a:ext uri="{FF2B5EF4-FFF2-40B4-BE49-F238E27FC236}">
                <a16:creationId xmlns:a16="http://schemas.microsoft.com/office/drawing/2014/main" id="{FB1C6FEC-11A0-D3A7-1BF2-119AC72DD1F0}"/>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21" name="Rectangle 20">
            <a:hlinkClick r:id="" action="ppaction://noaction"/>
            <a:extLst>
              <a:ext uri="{FF2B5EF4-FFF2-40B4-BE49-F238E27FC236}">
                <a16:creationId xmlns:a16="http://schemas.microsoft.com/office/drawing/2014/main" id="{62466D1D-1DD1-1623-8FB5-ACCA1FDFC65C}"/>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CDK2</a:t>
            </a:r>
            <a:endParaRPr lang="en-US" sz="1000" b="1" dirty="0">
              <a:solidFill>
                <a:schemeClr val="bg1"/>
              </a:solidFill>
            </a:endParaRPr>
          </a:p>
        </p:txBody>
      </p:sp>
      <p:grpSp>
        <p:nvGrpSpPr>
          <p:cNvPr id="26" name="Group 25">
            <a:extLst>
              <a:ext uri="{FF2B5EF4-FFF2-40B4-BE49-F238E27FC236}">
                <a16:creationId xmlns:a16="http://schemas.microsoft.com/office/drawing/2014/main" id="{C8A8D7F4-EBC3-C43F-5D44-046404E9B033}"/>
              </a:ext>
            </a:extLst>
          </p:cNvPr>
          <p:cNvGrpSpPr/>
          <p:nvPr userDrawn="1"/>
        </p:nvGrpSpPr>
        <p:grpSpPr>
          <a:xfrm>
            <a:off x="926517" y="523875"/>
            <a:ext cx="3834066" cy="275526"/>
            <a:chOff x="4177878" y="523875"/>
            <a:chExt cx="3833068" cy="275526"/>
          </a:xfrm>
        </p:grpSpPr>
        <p:sp>
          <p:nvSpPr>
            <p:cNvPr id="32" name="Rectangle 31">
              <a:hlinkClick r:id="" action="ppaction://noaction"/>
              <a:extLst>
                <a:ext uri="{FF2B5EF4-FFF2-40B4-BE49-F238E27FC236}">
                  <a16:creationId xmlns:a16="http://schemas.microsoft.com/office/drawing/2014/main" id="{9EA9C2B2-0C43-01FF-964C-E494C7B9E2EC}"/>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44" name="Rectangle 43">
              <a:hlinkClick r:id="" action="ppaction://noaction"/>
              <a:extLst>
                <a:ext uri="{FF2B5EF4-FFF2-40B4-BE49-F238E27FC236}">
                  <a16:creationId xmlns:a16="http://schemas.microsoft.com/office/drawing/2014/main" id="{AD18789D-4EB2-C923-105C-8152DCA4E3EF}"/>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r>
                <a:rPr kumimoji="0" lang="en-US" sz="800" kern="0" spc="0" normalizeH="0" baseline="0" noProof="0" dirty="0">
                  <a:ln>
                    <a:noFill/>
                  </a:ln>
                  <a:solidFill>
                    <a:srgbClr val="FFFFFF">
                      <a:lumMod val="75000"/>
                    </a:srgbClr>
                  </a:solidFill>
                  <a:effectLst/>
                  <a:uLnTx/>
                  <a:uFillTx/>
                  <a:latin typeface="Arial"/>
                  <a:sym typeface="Arial"/>
                </a:rPr>
                <a:t>Mechanism of Action</a:t>
              </a:r>
            </a:p>
          </p:txBody>
        </p:sp>
        <p:sp>
          <p:nvSpPr>
            <p:cNvPr id="45" name="Rectangle 44">
              <a:hlinkClick r:id="" action="ppaction://noaction"/>
              <a:extLst>
                <a:ext uri="{FF2B5EF4-FFF2-40B4-BE49-F238E27FC236}">
                  <a16:creationId xmlns:a16="http://schemas.microsoft.com/office/drawing/2014/main" id="{CBC6C310-2E90-6540-1DF1-057088C629F9}"/>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894947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8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2" name="Chevron 2">
            <a:hlinkClick r:id="" action="ppaction://hlinkshowjump?jump=nextslide"/>
            <a:extLst>
              <a:ext uri="{FF2B5EF4-FFF2-40B4-BE49-F238E27FC236}">
                <a16:creationId xmlns:a16="http://schemas.microsoft.com/office/drawing/2014/main" id="{7CE20CD0-263F-2F52-40E2-D5875200DC0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 name="object 13">
            <a:extLst>
              <a:ext uri="{FF2B5EF4-FFF2-40B4-BE49-F238E27FC236}">
                <a16:creationId xmlns:a16="http://schemas.microsoft.com/office/drawing/2014/main" id="{6ED9CB7D-372E-93B7-B307-23732703315A}"/>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7" name="Rectangle 6">
            <a:hlinkClick r:id="" action="ppaction://noaction"/>
            <a:extLst>
              <a:ext uri="{FF2B5EF4-FFF2-40B4-BE49-F238E27FC236}">
                <a16:creationId xmlns:a16="http://schemas.microsoft.com/office/drawing/2014/main" id="{D1BCBEC4-8D15-6961-7020-7A630C9C2050}"/>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CDK4</a:t>
            </a:r>
            <a:endParaRPr lang="en-US" sz="1000" b="1" dirty="0">
              <a:solidFill>
                <a:schemeClr val="bg1"/>
              </a:solidFill>
            </a:endParaRPr>
          </a:p>
        </p:txBody>
      </p:sp>
      <p:grpSp>
        <p:nvGrpSpPr>
          <p:cNvPr id="8" name="Group 7">
            <a:extLst>
              <a:ext uri="{FF2B5EF4-FFF2-40B4-BE49-F238E27FC236}">
                <a16:creationId xmlns:a16="http://schemas.microsoft.com/office/drawing/2014/main" id="{4AA6F9C6-4358-6C70-6413-824D25424FC4}"/>
              </a:ext>
            </a:extLst>
          </p:cNvPr>
          <p:cNvGrpSpPr/>
          <p:nvPr userDrawn="1"/>
        </p:nvGrpSpPr>
        <p:grpSpPr>
          <a:xfrm>
            <a:off x="926517" y="523875"/>
            <a:ext cx="3834066" cy="275526"/>
            <a:chOff x="4177878" y="523875"/>
            <a:chExt cx="3833068" cy="275526"/>
          </a:xfrm>
        </p:grpSpPr>
        <p:sp>
          <p:nvSpPr>
            <p:cNvPr id="9" name="Rectangle 8">
              <a:hlinkClick r:id="" action="ppaction://noaction"/>
              <a:extLst>
                <a:ext uri="{FF2B5EF4-FFF2-40B4-BE49-F238E27FC236}">
                  <a16:creationId xmlns:a16="http://schemas.microsoft.com/office/drawing/2014/main" id="{04F4E775-1E3A-79A0-526A-DE45ACDD4FA0}"/>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0" name="Rectangle 9">
              <a:hlinkClick r:id="" action="ppaction://noaction"/>
              <a:extLst>
                <a:ext uri="{FF2B5EF4-FFF2-40B4-BE49-F238E27FC236}">
                  <a16:creationId xmlns:a16="http://schemas.microsoft.com/office/drawing/2014/main" id="{1C8AAA88-118A-F266-F650-AD57E21566E1}"/>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1" name="Rectangle 10">
              <a:hlinkClick r:id="" action="ppaction://noaction"/>
              <a:extLst>
                <a:ext uri="{FF2B5EF4-FFF2-40B4-BE49-F238E27FC236}">
                  <a16:creationId xmlns:a16="http://schemas.microsoft.com/office/drawing/2014/main" id="{5D73AAF1-F600-3710-0DDD-50D59B01AAB3}"/>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2226102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object 13">
            <a:extLst>
              <a:ext uri="{FF2B5EF4-FFF2-40B4-BE49-F238E27FC236}">
                <a16:creationId xmlns:a16="http://schemas.microsoft.com/office/drawing/2014/main" id="{5C5199F1-645D-B91F-9EE7-0349C1054105}"/>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 name="Rectangle 2">
            <a:hlinkClick r:id="" action="ppaction://noaction"/>
            <a:extLst>
              <a:ext uri="{FF2B5EF4-FFF2-40B4-BE49-F238E27FC236}">
                <a16:creationId xmlns:a16="http://schemas.microsoft.com/office/drawing/2014/main" id="{D0E34C5F-E4DA-C613-5CEE-225BF6D3AD9A}"/>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CDK4</a:t>
            </a:r>
            <a:endParaRPr lang="en-US" sz="1000" b="1" dirty="0">
              <a:solidFill>
                <a:schemeClr val="bg1"/>
              </a:solidFill>
            </a:endParaRPr>
          </a:p>
        </p:txBody>
      </p:sp>
      <p:grpSp>
        <p:nvGrpSpPr>
          <p:cNvPr id="7" name="Group 6">
            <a:extLst>
              <a:ext uri="{FF2B5EF4-FFF2-40B4-BE49-F238E27FC236}">
                <a16:creationId xmlns:a16="http://schemas.microsoft.com/office/drawing/2014/main" id="{FAD9005D-F843-77A1-D429-B4A732ECDBA3}"/>
              </a:ext>
            </a:extLst>
          </p:cNvPr>
          <p:cNvGrpSpPr/>
          <p:nvPr userDrawn="1"/>
        </p:nvGrpSpPr>
        <p:grpSpPr>
          <a:xfrm>
            <a:off x="926517" y="523875"/>
            <a:ext cx="3834066" cy="275526"/>
            <a:chOff x="4177878" y="523875"/>
            <a:chExt cx="3833068" cy="275526"/>
          </a:xfrm>
        </p:grpSpPr>
        <p:sp>
          <p:nvSpPr>
            <p:cNvPr id="8" name="Rectangle 7">
              <a:hlinkClick r:id="" action="ppaction://noaction"/>
              <a:extLst>
                <a:ext uri="{FF2B5EF4-FFF2-40B4-BE49-F238E27FC236}">
                  <a16:creationId xmlns:a16="http://schemas.microsoft.com/office/drawing/2014/main" id="{8611BF96-E61E-BD42-086F-65B18050CEC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9" name="Rectangle 8">
              <a:hlinkClick r:id="" action="ppaction://noaction"/>
              <a:extLst>
                <a:ext uri="{FF2B5EF4-FFF2-40B4-BE49-F238E27FC236}">
                  <a16:creationId xmlns:a16="http://schemas.microsoft.com/office/drawing/2014/main" id="{1BA1DCAD-01FC-9989-8337-FBD0DDA73FE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0" name="Rectangle 9">
              <a:hlinkClick r:id="" action="ppaction://noaction"/>
              <a:extLst>
                <a:ext uri="{FF2B5EF4-FFF2-40B4-BE49-F238E27FC236}">
                  <a16:creationId xmlns:a16="http://schemas.microsoft.com/office/drawing/2014/main" id="{B67E774D-A82A-1EBE-C8A6-7C6EB33EFFF4}"/>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2091550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object 13">
            <a:extLst>
              <a:ext uri="{FF2B5EF4-FFF2-40B4-BE49-F238E27FC236}">
                <a16:creationId xmlns:a16="http://schemas.microsoft.com/office/drawing/2014/main" id="{1A8D7468-E868-164E-4456-6AAF3C234B85}"/>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 name="Rectangle 2">
            <a:hlinkClick r:id="" action="ppaction://noaction"/>
            <a:extLst>
              <a:ext uri="{FF2B5EF4-FFF2-40B4-BE49-F238E27FC236}">
                <a16:creationId xmlns:a16="http://schemas.microsoft.com/office/drawing/2014/main" id="{FAE37DB7-D7BE-ABBC-6D3F-4DEB08BC1328}"/>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CDK4</a:t>
            </a:r>
            <a:endParaRPr lang="en-US" sz="1000" b="1" dirty="0">
              <a:solidFill>
                <a:schemeClr val="bg1"/>
              </a:solidFill>
            </a:endParaRPr>
          </a:p>
        </p:txBody>
      </p:sp>
      <p:grpSp>
        <p:nvGrpSpPr>
          <p:cNvPr id="7" name="Group 6">
            <a:extLst>
              <a:ext uri="{FF2B5EF4-FFF2-40B4-BE49-F238E27FC236}">
                <a16:creationId xmlns:a16="http://schemas.microsoft.com/office/drawing/2014/main" id="{A76FA64A-249E-ADA7-D4A3-1D4CDDA4DD69}"/>
              </a:ext>
            </a:extLst>
          </p:cNvPr>
          <p:cNvGrpSpPr/>
          <p:nvPr userDrawn="1"/>
        </p:nvGrpSpPr>
        <p:grpSpPr>
          <a:xfrm>
            <a:off x="926517" y="523875"/>
            <a:ext cx="3834066" cy="275526"/>
            <a:chOff x="4177878" y="523875"/>
            <a:chExt cx="3833068" cy="275526"/>
          </a:xfrm>
        </p:grpSpPr>
        <p:sp>
          <p:nvSpPr>
            <p:cNvPr id="8" name="Rectangle 7">
              <a:hlinkClick r:id="" action="ppaction://noaction"/>
              <a:extLst>
                <a:ext uri="{FF2B5EF4-FFF2-40B4-BE49-F238E27FC236}">
                  <a16:creationId xmlns:a16="http://schemas.microsoft.com/office/drawing/2014/main" id="{923455E6-70DE-59ED-D8D4-AB9E91B6FFAB}"/>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9" name="Rectangle 8">
              <a:hlinkClick r:id="" action="ppaction://noaction"/>
              <a:extLst>
                <a:ext uri="{FF2B5EF4-FFF2-40B4-BE49-F238E27FC236}">
                  <a16:creationId xmlns:a16="http://schemas.microsoft.com/office/drawing/2014/main" id="{A69F90F8-446E-B8E3-0089-1CEF0E5DAD20}"/>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0" name="Rectangle 9">
              <a:hlinkClick r:id="" action="ppaction://noaction"/>
              <a:extLst>
                <a:ext uri="{FF2B5EF4-FFF2-40B4-BE49-F238E27FC236}">
                  <a16:creationId xmlns:a16="http://schemas.microsoft.com/office/drawing/2014/main" id="{74B32C93-4B88-47CD-21B0-152503112815}"/>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887556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object 13">
            <a:extLst>
              <a:ext uri="{FF2B5EF4-FFF2-40B4-BE49-F238E27FC236}">
                <a16:creationId xmlns:a16="http://schemas.microsoft.com/office/drawing/2014/main" id="{EC0EBA3F-FD19-409F-4224-3742B0B3015A}"/>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 name="Rectangle 2">
            <a:hlinkClick r:id="" action="ppaction://noaction"/>
            <a:extLst>
              <a:ext uri="{FF2B5EF4-FFF2-40B4-BE49-F238E27FC236}">
                <a16:creationId xmlns:a16="http://schemas.microsoft.com/office/drawing/2014/main" id="{94B0F31C-5FF5-1BCB-B305-9A5CA29D02E9}"/>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CDK4</a:t>
            </a:r>
            <a:endParaRPr lang="en-US" sz="1000" b="1" dirty="0">
              <a:solidFill>
                <a:schemeClr val="bg1"/>
              </a:solidFill>
            </a:endParaRPr>
          </a:p>
        </p:txBody>
      </p:sp>
      <p:grpSp>
        <p:nvGrpSpPr>
          <p:cNvPr id="7" name="Group 6">
            <a:extLst>
              <a:ext uri="{FF2B5EF4-FFF2-40B4-BE49-F238E27FC236}">
                <a16:creationId xmlns:a16="http://schemas.microsoft.com/office/drawing/2014/main" id="{0DF2C99A-8483-6C4D-6FB9-6BC22BEEE157}"/>
              </a:ext>
            </a:extLst>
          </p:cNvPr>
          <p:cNvGrpSpPr/>
          <p:nvPr userDrawn="1"/>
        </p:nvGrpSpPr>
        <p:grpSpPr>
          <a:xfrm>
            <a:off x="926517" y="523875"/>
            <a:ext cx="3834066" cy="275526"/>
            <a:chOff x="4177878" y="523875"/>
            <a:chExt cx="3833068" cy="275526"/>
          </a:xfrm>
        </p:grpSpPr>
        <p:sp>
          <p:nvSpPr>
            <p:cNvPr id="8" name="Rectangle 7">
              <a:hlinkClick r:id="" action="ppaction://noaction"/>
              <a:extLst>
                <a:ext uri="{FF2B5EF4-FFF2-40B4-BE49-F238E27FC236}">
                  <a16:creationId xmlns:a16="http://schemas.microsoft.com/office/drawing/2014/main" id="{520488CB-4BC7-0846-F4C4-C563CF344721}"/>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9" name="Rectangle 8">
              <a:hlinkClick r:id="" action="ppaction://noaction"/>
              <a:extLst>
                <a:ext uri="{FF2B5EF4-FFF2-40B4-BE49-F238E27FC236}">
                  <a16:creationId xmlns:a16="http://schemas.microsoft.com/office/drawing/2014/main" id="{046C9E83-0179-5447-21B4-A202BE86F36B}"/>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0" name="Rectangle 9">
              <a:hlinkClick r:id="" action="ppaction://noaction"/>
              <a:extLst>
                <a:ext uri="{FF2B5EF4-FFF2-40B4-BE49-F238E27FC236}">
                  <a16:creationId xmlns:a16="http://schemas.microsoft.com/office/drawing/2014/main" id="{199DF271-7426-4C01-AAA0-F7CFBB765881}"/>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796840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object 13">
            <a:extLst>
              <a:ext uri="{FF2B5EF4-FFF2-40B4-BE49-F238E27FC236}">
                <a16:creationId xmlns:a16="http://schemas.microsoft.com/office/drawing/2014/main" id="{15613FB6-447F-3750-F043-7B09B4789F81}"/>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 name="Rectangle 2">
            <a:hlinkClick r:id="" action="ppaction://noaction"/>
            <a:extLst>
              <a:ext uri="{FF2B5EF4-FFF2-40B4-BE49-F238E27FC236}">
                <a16:creationId xmlns:a16="http://schemas.microsoft.com/office/drawing/2014/main" id="{E723D61B-EB42-8E59-AA2D-C73CFB957A1D}"/>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CDK4</a:t>
            </a:r>
            <a:endParaRPr lang="en-US" sz="1000" b="1" dirty="0">
              <a:solidFill>
                <a:schemeClr val="bg1"/>
              </a:solidFill>
            </a:endParaRPr>
          </a:p>
        </p:txBody>
      </p:sp>
      <p:grpSp>
        <p:nvGrpSpPr>
          <p:cNvPr id="8" name="Group 7">
            <a:extLst>
              <a:ext uri="{FF2B5EF4-FFF2-40B4-BE49-F238E27FC236}">
                <a16:creationId xmlns:a16="http://schemas.microsoft.com/office/drawing/2014/main" id="{02A1E6A9-D419-A503-F604-2AA8F8618205}"/>
              </a:ext>
            </a:extLst>
          </p:cNvPr>
          <p:cNvGrpSpPr/>
          <p:nvPr userDrawn="1"/>
        </p:nvGrpSpPr>
        <p:grpSpPr>
          <a:xfrm>
            <a:off x="926517" y="523875"/>
            <a:ext cx="3834066" cy="275526"/>
            <a:chOff x="4177878" y="523875"/>
            <a:chExt cx="3833068" cy="275526"/>
          </a:xfrm>
        </p:grpSpPr>
        <p:sp>
          <p:nvSpPr>
            <p:cNvPr id="9" name="Rectangle 8">
              <a:hlinkClick r:id="" action="ppaction://noaction"/>
              <a:extLst>
                <a:ext uri="{FF2B5EF4-FFF2-40B4-BE49-F238E27FC236}">
                  <a16:creationId xmlns:a16="http://schemas.microsoft.com/office/drawing/2014/main" id="{76AAE0F3-B231-772A-7CF4-B5312506BBD3}"/>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0" name="Rectangle 9">
              <a:hlinkClick r:id="" action="ppaction://noaction"/>
              <a:extLst>
                <a:ext uri="{FF2B5EF4-FFF2-40B4-BE49-F238E27FC236}">
                  <a16:creationId xmlns:a16="http://schemas.microsoft.com/office/drawing/2014/main" id="{1F937D97-0F32-8232-DED4-A2D90097B959}"/>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1" name="Rectangle 10">
              <a:hlinkClick r:id="" action="ppaction://noaction"/>
              <a:extLst>
                <a:ext uri="{FF2B5EF4-FFF2-40B4-BE49-F238E27FC236}">
                  <a16:creationId xmlns:a16="http://schemas.microsoft.com/office/drawing/2014/main" id="{77467FBB-7E0E-38DB-6B15-38381ACA1FAB}"/>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6186534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bg2"/>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1"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26" name="TextBox 25">
            <a:extLst>
              <a:ext uri="{FF2B5EF4-FFF2-40B4-BE49-F238E27FC236}">
                <a16:creationId xmlns:a16="http://schemas.microsoft.com/office/drawing/2014/main" id="{8DBC8A17-8B43-EACA-B266-49BB63B94E5D}"/>
              </a:ext>
            </a:extLst>
          </p:cNvPr>
          <p:cNvSpPr txBox="1"/>
          <p:nvPr userDrawn="1"/>
        </p:nvSpPr>
        <p:spPr bwMode="gray">
          <a:xfrm>
            <a:off x="692280" y="1111783"/>
            <a:ext cx="1879482"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spc="-10" baseline="0" dirty="0">
                <a:solidFill>
                  <a:schemeClr val="bg1"/>
                </a:solidFill>
                <a:latin typeface="+mn-lt"/>
                <a:ea typeface="Noto Sans Med" panose="020B0502040504020204" pitchFamily="34" charset="0"/>
                <a:cs typeface="Noto Sans Med" panose="020B0502040504020204" pitchFamily="34" charset="0"/>
              </a:rPr>
              <a:t>BREAST CANCER</a:t>
            </a:r>
          </a:p>
        </p:txBody>
      </p:sp>
      <p:pic>
        <p:nvPicPr>
          <p:cNvPr id="30" name="Graphic 29">
            <a:extLst>
              <a:ext uri="{FF2B5EF4-FFF2-40B4-BE49-F238E27FC236}">
                <a16:creationId xmlns:a16="http://schemas.microsoft.com/office/drawing/2014/main" id="{DD469C35-0620-28D4-05F1-06B8C0C2120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19957" y="1026273"/>
            <a:ext cx="387250" cy="387149"/>
          </a:xfrm>
          <a:prstGeom prst="rect">
            <a:avLst/>
          </a:prstGeom>
        </p:spPr>
      </p:pic>
      <p:sp>
        <p:nvSpPr>
          <p:cNvPr id="3" name="object 13">
            <a:extLst>
              <a:ext uri="{FF2B5EF4-FFF2-40B4-BE49-F238E27FC236}">
                <a16:creationId xmlns:a16="http://schemas.microsoft.com/office/drawing/2014/main" id="{454A35FD-03A9-ECB9-EFC4-E1B9236DF3EF}"/>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7" name="Rectangle 6">
            <a:hlinkClick r:id="" action="ppaction://noaction"/>
            <a:extLst>
              <a:ext uri="{FF2B5EF4-FFF2-40B4-BE49-F238E27FC236}">
                <a16:creationId xmlns:a16="http://schemas.microsoft.com/office/drawing/2014/main" id="{1D73F873-B451-666A-53E9-803549FC7408}"/>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CDK4</a:t>
            </a:r>
            <a:endParaRPr lang="en-US" sz="1000" b="1" dirty="0">
              <a:solidFill>
                <a:schemeClr val="bg1"/>
              </a:solidFill>
            </a:endParaRPr>
          </a:p>
        </p:txBody>
      </p:sp>
      <p:grpSp>
        <p:nvGrpSpPr>
          <p:cNvPr id="2" name="Group 1">
            <a:extLst>
              <a:ext uri="{FF2B5EF4-FFF2-40B4-BE49-F238E27FC236}">
                <a16:creationId xmlns:a16="http://schemas.microsoft.com/office/drawing/2014/main" id="{5F204EA7-649B-8EC4-06A4-E9CDF502009A}"/>
              </a:ext>
            </a:extLst>
          </p:cNvPr>
          <p:cNvGrpSpPr/>
          <p:nvPr userDrawn="1"/>
        </p:nvGrpSpPr>
        <p:grpSpPr>
          <a:xfrm>
            <a:off x="926517" y="523875"/>
            <a:ext cx="3834066" cy="275526"/>
            <a:chOff x="4177878" y="523875"/>
            <a:chExt cx="3833068" cy="275526"/>
          </a:xfrm>
        </p:grpSpPr>
        <p:sp>
          <p:nvSpPr>
            <p:cNvPr id="14" name="Rectangle 13">
              <a:hlinkClick r:id="" action="ppaction://noaction"/>
              <a:extLst>
                <a:ext uri="{FF2B5EF4-FFF2-40B4-BE49-F238E27FC236}">
                  <a16:creationId xmlns:a16="http://schemas.microsoft.com/office/drawing/2014/main" id="{66544C91-78C5-5861-7B54-6FB9A690049C}"/>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6" name="Rectangle 15">
              <a:hlinkClick r:id="" action="ppaction://noaction"/>
              <a:extLst>
                <a:ext uri="{FF2B5EF4-FFF2-40B4-BE49-F238E27FC236}">
                  <a16:creationId xmlns:a16="http://schemas.microsoft.com/office/drawing/2014/main" id="{5CDEC27A-4BF9-9D38-DC26-22F562825656}"/>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7" name="Rectangle 16">
              <a:hlinkClick r:id="" action="ppaction://noaction"/>
              <a:extLst>
                <a:ext uri="{FF2B5EF4-FFF2-40B4-BE49-F238E27FC236}">
                  <a16:creationId xmlns:a16="http://schemas.microsoft.com/office/drawing/2014/main" id="{D72AE8E3-3A80-9AD4-3156-36AD4B3C357B}"/>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1468442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accent4"/>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1"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26" name="TextBox 25">
            <a:extLst>
              <a:ext uri="{FF2B5EF4-FFF2-40B4-BE49-F238E27FC236}">
                <a16:creationId xmlns:a16="http://schemas.microsoft.com/office/drawing/2014/main" id="{8DBC8A17-8B43-EACA-B266-49BB63B94E5D}"/>
              </a:ext>
            </a:extLst>
          </p:cNvPr>
          <p:cNvSpPr txBox="1"/>
          <p:nvPr userDrawn="1"/>
        </p:nvSpPr>
        <p:spPr bwMode="gray">
          <a:xfrm>
            <a:off x="692280" y="1031230"/>
            <a:ext cx="1879482"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spc="-10" baseline="0" dirty="0">
                <a:solidFill>
                  <a:schemeClr val="bg1"/>
                </a:solidFill>
                <a:latin typeface="+mn-lt"/>
                <a:ea typeface="Noto Sans Med" panose="020B0502040504020204" pitchFamily="34" charset="0"/>
                <a:cs typeface="Noto Sans Med" panose="020B0502040504020204" pitchFamily="34" charset="0"/>
              </a:rPr>
              <a:t>GENITOURINARY</a:t>
            </a:r>
            <a:br>
              <a:rPr lang="en-US" sz="1500" b="0" i="1" spc="-10" baseline="0" dirty="0">
                <a:solidFill>
                  <a:schemeClr val="bg1"/>
                </a:solidFill>
                <a:latin typeface="+mn-lt"/>
                <a:ea typeface="Noto Sans Med" panose="020B0502040504020204" pitchFamily="34" charset="0"/>
                <a:cs typeface="Noto Sans Med" panose="020B0502040504020204" pitchFamily="34" charset="0"/>
              </a:rPr>
            </a:br>
            <a:r>
              <a:rPr lang="en-US" sz="1500" b="0" i="1" spc="-10" baseline="0" dirty="0">
                <a:solidFill>
                  <a:schemeClr val="bg1"/>
                </a:solidFill>
                <a:latin typeface="+mn-lt"/>
                <a:ea typeface="Noto Sans Med" panose="020B0502040504020204" pitchFamily="34" charset="0"/>
                <a:cs typeface="Noto Sans Med" panose="020B0502040504020204" pitchFamily="34" charset="0"/>
              </a:rPr>
              <a:t>CANCER</a:t>
            </a:r>
          </a:p>
        </p:txBody>
      </p:sp>
      <p:sp>
        <p:nvSpPr>
          <p:cNvPr id="3" name="object 13">
            <a:extLst>
              <a:ext uri="{FF2B5EF4-FFF2-40B4-BE49-F238E27FC236}">
                <a16:creationId xmlns:a16="http://schemas.microsoft.com/office/drawing/2014/main" id="{454A35FD-03A9-ECB9-EFC4-E1B9236DF3EF}"/>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7" name="Rectangle 6">
            <a:hlinkClick r:id="" action="ppaction://noaction"/>
            <a:extLst>
              <a:ext uri="{FF2B5EF4-FFF2-40B4-BE49-F238E27FC236}">
                <a16:creationId xmlns:a16="http://schemas.microsoft.com/office/drawing/2014/main" id="{1D73F873-B451-666A-53E9-803549FC7408}"/>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CDK4</a:t>
            </a:r>
            <a:endParaRPr lang="en-US" sz="1000" b="1" dirty="0">
              <a:solidFill>
                <a:schemeClr val="bg1"/>
              </a:solidFill>
            </a:endParaRPr>
          </a:p>
        </p:txBody>
      </p:sp>
      <p:pic>
        <p:nvPicPr>
          <p:cNvPr id="14" name="Graphic 13">
            <a:extLst>
              <a:ext uri="{FF2B5EF4-FFF2-40B4-BE49-F238E27FC236}">
                <a16:creationId xmlns:a16="http://schemas.microsoft.com/office/drawing/2014/main" id="{148470B6-6496-92C6-5AE6-D5138467609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75183" y="1045678"/>
            <a:ext cx="465219" cy="411173"/>
          </a:xfrm>
          <a:prstGeom prst="rect">
            <a:avLst/>
          </a:prstGeom>
        </p:spPr>
      </p:pic>
      <p:grpSp>
        <p:nvGrpSpPr>
          <p:cNvPr id="2" name="Group 1">
            <a:extLst>
              <a:ext uri="{FF2B5EF4-FFF2-40B4-BE49-F238E27FC236}">
                <a16:creationId xmlns:a16="http://schemas.microsoft.com/office/drawing/2014/main" id="{8913410C-0638-1027-9565-BC7DD08D4DAE}"/>
              </a:ext>
            </a:extLst>
          </p:cNvPr>
          <p:cNvGrpSpPr/>
          <p:nvPr userDrawn="1"/>
        </p:nvGrpSpPr>
        <p:grpSpPr>
          <a:xfrm>
            <a:off x="926517" y="523875"/>
            <a:ext cx="3834066" cy="275526"/>
            <a:chOff x="4177878" y="523875"/>
            <a:chExt cx="3833068" cy="275526"/>
          </a:xfrm>
        </p:grpSpPr>
        <p:sp>
          <p:nvSpPr>
            <p:cNvPr id="16" name="Rectangle 15">
              <a:hlinkClick r:id="" action="ppaction://noaction"/>
              <a:extLst>
                <a:ext uri="{FF2B5EF4-FFF2-40B4-BE49-F238E27FC236}">
                  <a16:creationId xmlns:a16="http://schemas.microsoft.com/office/drawing/2014/main" id="{466967CF-BF96-35AF-110C-BFB1CB1A8D9E}"/>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7" name="Rectangle 16">
              <a:hlinkClick r:id="" action="ppaction://noaction"/>
              <a:extLst>
                <a:ext uri="{FF2B5EF4-FFF2-40B4-BE49-F238E27FC236}">
                  <a16:creationId xmlns:a16="http://schemas.microsoft.com/office/drawing/2014/main" id="{B56248DD-E6B9-31F5-06DA-B3026A78FD48}"/>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8" name="Rectangle 17">
              <a:hlinkClick r:id="" action="ppaction://noaction"/>
              <a:extLst>
                <a:ext uri="{FF2B5EF4-FFF2-40B4-BE49-F238E27FC236}">
                  <a16:creationId xmlns:a16="http://schemas.microsoft.com/office/drawing/2014/main" id="{E98FE2E0-9978-FB97-6B93-30C6F1687BD4}"/>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3791598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endParaRPr kumimoji="0" lang="en-US" sz="800" kern="0" spc="0" normalizeH="0" baseline="0" dirty="0">
              <a:ln>
                <a:noFill/>
              </a:ln>
              <a:solidFill>
                <a:srgbClr val="FFFFFF">
                  <a:lumMod val="75000"/>
                </a:srgbClr>
              </a:solidFill>
              <a:effectLst/>
              <a:uLnTx/>
              <a:uFillTx/>
              <a:ea typeface="+mn-ea"/>
              <a:cs typeface="+mn-cs"/>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sp>
        <p:nvSpPr>
          <p:cNvPr id="12" name="Text Placeholder 10">
            <a:extLst>
              <a:ext uri="{FF2B5EF4-FFF2-40B4-BE49-F238E27FC236}">
                <a16:creationId xmlns:a16="http://schemas.microsoft.com/office/drawing/2014/main" id="{D98D02F1-DA75-3A92-F299-C386EA7C6AE4}"/>
              </a:ext>
            </a:extLst>
          </p:cNvPr>
          <p:cNvSpPr>
            <a:spLocks noGrp="1"/>
          </p:cNvSpPr>
          <p:nvPr userDrawn="1">
            <p:ph type="body" sz="quarter" idx="11" hasCustomPrompt="1"/>
          </p:nvPr>
        </p:nvSpPr>
        <p:spPr>
          <a:xfrm>
            <a:off x="986248" y="1929953"/>
            <a:ext cx="1325880" cy="241530"/>
          </a:xfrm>
          <a:prstGeom prst="rect">
            <a:avLst/>
          </a:prstGeom>
        </p:spPr>
        <p:txBody>
          <a:bodyPr/>
          <a:lstStyle>
            <a:lvl1pPr marL="0" indent="0">
              <a:buNone/>
              <a:defRPr sz="1050" b="1" i="0">
                <a:solidFill>
                  <a:schemeClr val="tx1">
                    <a:lumMod val="50000"/>
                    <a:lumOff val="50000"/>
                  </a:schemeClr>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userDrawn="1">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userDrawn="1">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1"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7"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44" name="Chevron 16">
            <a:hlinkClick r:id="" action="ppaction://hlinkshowjump?jump=nextslide"/>
            <a:extLst>
              <a:ext uri="{FF2B5EF4-FFF2-40B4-BE49-F238E27FC236}">
                <a16:creationId xmlns:a16="http://schemas.microsoft.com/office/drawing/2014/main" id="{A597F5DB-993B-296E-A80D-C3142647C23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cxnSp>
        <p:nvCxnSpPr>
          <p:cNvPr id="54" name="Straight Connector 53">
            <a:extLst>
              <a:ext uri="{FF2B5EF4-FFF2-40B4-BE49-F238E27FC236}">
                <a16:creationId xmlns:a16="http://schemas.microsoft.com/office/drawing/2014/main" id="{6AF91E5F-F5C8-F905-44E9-1022A13822F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23" name="TextBox 22">
            <a:extLst>
              <a:ext uri="{FF2B5EF4-FFF2-40B4-BE49-F238E27FC236}">
                <a16:creationId xmlns:a16="http://schemas.microsoft.com/office/drawing/2014/main" id="{9007CBB2-8D73-DC0F-4F47-3AC52269CD50}"/>
              </a:ext>
            </a:extLst>
          </p:cNvPr>
          <p:cNvSpPr txBox="1"/>
          <p:nvPr userDrawn="1"/>
        </p:nvSpPr>
        <p:spPr bwMode="gray">
          <a:xfrm>
            <a:off x="771944" y="1036101"/>
            <a:ext cx="1540766"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OVARIAN CANCER</a:t>
            </a:r>
          </a:p>
        </p:txBody>
      </p:sp>
      <p:pic>
        <p:nvPicPr>
          <p:cNvPr id="24" name="Graphic 23">
            <a:extLst>
              <a:ext uri="{FF2B5EF4-FFF2-40B4-BE49-F238E27FC236}">
                <a16:creationId xmlns:a16="http://schemas.microsoft.com/office/drawing/2014/main" id="{AF6664CF-2882-7E82-E92B-88D0BE611DA4}"/>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27888" y="1041524"/>
            <a:ext cx="406606" cy="406500"/>
          </a:xfrm>
          <a:prstGeom prst="rect">
            <a:avLst/>
          </a:prstGeom>
        </p:spPr>
      </p:pic>
      <p:sp>
        <p:nvSpPr>
          <p:cNvPr id="3" name="object 13">
            <a:extLst>
              <a:ext uri="{FF2B5EF4-FFF2-40B4-BE49-F238E27FC236}">
                <a16:creationId xmlns:a16="http://schemas.microsoft.com/office/drawing/2014/main" id="{64DDA49A-C44B-9CC5-0DD5-647482A11372}"/>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25" name="Rectangle 24">
            <a:hlinkClick r:id="" action="ppaction://noaction"/>
            <a:extLst>
              <a:ext uri="{FF2B5EF4-FFF2-40B4-BE49-F238E27FC236}">
                <a16:creationId xmlns:a16="http://schemas.microsoft.com/office/drawing/2014/main" id="{7A9F482A-188D-0D36-8700-1E0A20A80E1B}"/>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CDK4</a:t>
            </a:r>
            <a:endParaRPr lang="en-US" sz="1000" b="1" dirty="0">
              <a:solidFill>
                <a:schemeClr val="bg1"/>
              </a:solidFill>
            </a:endParaRPr>
          </a:p>
        </p:txBody>
      </p:sp>
      <p:grpSp>
        <p:nvGrpSpPr>
          <p:cNvPr id="2" name="Group 1">
            <a:extLst>
              <a:ext uri="{FF2B5EF4-FFF2-40B4-BE49-F238E27FC236}">
                <a16:creationId xmlns:a16="http://schemas.microsoft.com/office/drawing/2014/main" id="{305F656B-F211-8C45-64F5-6FC6ECB0A766}"/>
              </a:ext>
            </a:extLst>
          </p:cNvPr>
          <p:cNvGrpSpPr/>
          <p:nvPr userDrawn="1"/>
        </p:nvGrpSpPr>
        <p:grpSpPr>
          <a:xfrm>
            <a:off x="926517" y="523875"/>
            <a:ext cx="3834066" cy="275526"/>
            <a:chOff x="4177878" y="523875"/>
            <a:chExt cx="3833068" cy="275526"/>
          </a:xfrm>
        </p:grpSpPr>
        <p:sp>
          <p:nvSpPr>
            <p:cNvPr id="7" name="Rectangle 6">
              <a:hlinkClick r:id="" action="ppaction://noaction"/>
              <a:extLst>
                <a:ext uri="{FF2B5EF4-FFF2-40B4-BE49-F238E27FC236}">
                  <a16:creationId xmlns:a16="http://schemas.microsoft.com/office/drawing/2014/main" id="{D8CE74F7-EFE8-CEEF-A735-9DEF42C2EBBF}"/>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79DD0419-AF1A-DB31-DBF0-A648EEA4B18D}"/>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6" name="Rectangle 15">
              <a:hlinkClick r:id="" action="ppaction://noaction"/>
              <a:extLst>
                <a:ext uri="{FF2B5EF4-FFF2-40B4-BE49-F238E27FC236}">
                  <a16:creationId xmlns:a16="http://schemas.microsoft.com/office/drawing/2014/main" id="{BABCDC61-20B3-D12D-27D5-00677F53DFC3}"/>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11615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268803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6"/>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pic>
        <p:nvPicPr>
          <p:cNvPr id="17" name="Graphic 16">
            <a:extLst>
              <a:ext uri="{FF2B5EF4-FFF2-40B4-BE49-F238E27FC236}">
                <a16:creationId xmlns:a16="http://schemas.microsoft.com/office/drawing/2014/main" id="{CB04DB5E-0CEC-EA8D-FA95-75D3C027A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14982" y="1046889"/>
            <a:ext cx="398158" cy="357369"/>
          </a:xfrm>
          <a:prstGeom prst="rect">
            <a:avLst/>
          </a:prstGeom>
        </p:spPr>
      </p:pic>
      <p:sp>
        <p:nvSpPr>
          <p:cNvPr id="30" name="TextBox 29">
            <a:extLst>
              <a:ext uri="{FF2B5EF4-FFF2-40B4-BE49-F238E27FC236}">
                <a16:creationId xmlns:a16="http://schemas.microsoft.com/office/drawing/2014/main" id="{47E2EF6B-1FBA-0B03-3E64-11C0986923F3}"/>
              </a:ext>
            </a:extLst>
          </p:cNvPr>
          <p:cNvSpPr txBox="1"/>
          <p:nvPr userDrawn="1"/>
        </p:nvSpPr>
        <p:spPr bwMode="gray">
          <a:xfrm>
            <a:off x="727886" y="889582"/>
            <a:ext cx="1659714" cy="669396"/>
          </a:xfrm>
          <a:prstGeom prst="rect">
            <a:avLst/>
          </a:prstGeom>
        </p:spPr>
        <p:txBody>
          <a:bodyPr wrap="square" lIns="22851" tIns="22851" rIns="22851" bIns="22851" rtlCol="0">
            <a:spAutoFit/>
          </a:bodyPr>
          <a:lstStyle/>
          <a:p>
            <a:pPr marL="0" indent="0" algn="l">
              <a:lnSpc>
                <a:spcPct val="90000"/>
              </a:lnSpc>
              <a:spcBef>
                <a:spcPts val="5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ADVANCED OR METASTATIC SOLID TUMORS</a:t>
            </a: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grpSp>
        <p:nvGrpSpPr>
          <p:cNvPr id="7" name="Group 6">
            <a:extLst>
              <a:ext uri="{FF2B5EF4-FFF2-40B4-BE49-F238E27FC236}">
                <a16:creationId xmlns:a16="http://schemas.microsoft.com/office/drawing/2014/main" id="{C2034819-BB86-DF6C-6322-3525A553C749}"/>
              </a:ext>
            </a:extLst>
          </p:cNvPr>
          <p:cNvGrpSpPr/>
          <p:nvPr userDrawn="1"/>
        </p:nvGrpSpPr>
        <p:grpSpPr>
          <a:xfrm>
            <a:off x="2393651" y="1642096"/>
            <a:ext cx="2411829" cy="755272"/>
            <a:chOff x="4889566" y="2161259"/>
            <a:chExt cx="4824286" cy="1820254"/>
          </a:xfrm>
        </p:grpSpPr>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grpSp>
      <p:sp>
        <p:nvSpPr>
          <p:cNvPr id="12" name="Text Placeholder 10">
            <a:extLst>
              <a:ext uri="{FF2B5EF4-FFF2-40B4-BE49-F238E27FC236}">
                <a16:creationId xmlns:a16="http://schemas.microsoft.com/office/drawing/2014/main" id="{D98D02F1-DA75-3A92-F299-C386EA7C6AE4}"/>
              </a:ext>
            </a:extLst>
          </p:cNvPr>
          <p:cNvSpPr>
            <a:spLocks noGrp="1"/>
          </p:cNvSpPr>
          <p:nvPr>
            <p:ph type="body" sz="quarter" idx="11" hasCustomPrompt="1"/>
          </p:nvPr>
        </p:nvSpPr>
        <p:spPr>
          <a:xfrm>
            <a:off x="986248" y="1929953"/>
            <a:ext cx="1325880" cy="241530"/>
          </a:xfrm>
          <a:prstGeom prst="rect">
            <a:avLst/>
          </a:prstGeom>
        </p:spPr>
        <p:txBody>
          <a:bodyPr/>
          <a:lstStyle>
            <a:lvl1pPr marL="0" indent="0">
              <a:buNone/>
              <a:defRPr sz="1050" b="1" i="0">
                <a:solidFill>
                  <a:schemeClr val="accent6"/>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p:ph type="body" sz="quarter" idx="13" hasCustomPrompt="1"/>
          </p:nvPr>
        </p:nvSpPr>
        <p:spPr>
          <a:xfrm>
            <a:off x="3247399" y="1729606"/>
            <a:ext cx="1173011" cy="212072"/>
          </a:xfrm>
          <a:prstGeom prst="rect">
            <a:avLst/>
          </a:prstGeom>
        </p:spPr>
        <p:txBody>
          <a:bodyPr/>
          <a:lstStyle>
            <a:lvl1pPr marL="0" indent="0">
              <a:buNone/>
              <a:defRPr sz="1200" b="1"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1"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9"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cxnSp>
        <p:nvCxnSpPr>
          <p:cNvPr id="50" name="Straight Connector 49">
            <a:extLst>
              <a:ext uri="{FF2B5EF4-FFF2-40B4-BE49-F238E27FC236}">
                <a16:creationId xmlns:a16="http://schemas.microsoft.com/office/drawing/2014/main" id="{5BC001CF-5449-42EB-F1BA-4626F211B33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26" name="object 13">
            <a:extLst>
              <a:ext uri="{FF2B5EF4-FFF2-40B4-BE49-F238E27FC236}">
                <a16:creationId xmlns:a16="http://schemas.microsoft.com/office/drawing/2014/main" id="{A45DB251-D533-19B7-C59B-5965F5EE9A66}"/>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2" name="Rectangle 31">
            <a:hlinkClick r:id="" action="ppaction://noaction"/>
            <a:extLst>
              <a:ext uri="{FF2B5EF4-FFF2-40B4-BE49-F238E27FC236}">
                <a16:creationId xmlns:a16="http://schemas.microsoft.com/office/drawing/2014/main" id="{903E545E-C7B6-4261-FA73-5475C34B8BAB}"/>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CDK4</a:t>
            </a:r>
            <a:endParaRPr lang="en-US" sz="1000" b="1" dirty="0">
              <a:solidFill>
                <a:schemeClr val="bg1"/>
              </a:solidFill>
            </a:endParaRPr>
          </a:p>
        </p:txBody>
      </p:sp>
      <p:grpSp>
        <p:nvGrpSpPr>
          <p:cNvPr id="2" name="Group 1">
            <a:extLst>
              <a:ext uri="{FF2B5EF4-FFF2-40B4-BE49-F238E27FC236}">
                <a16:creationId xmlns:a16="http://schemas.microsoft.com/office/drawing/2014/main" id="{8CD2AB4D-8E81-2B5B-65E7-566C80CB63B5}"/>
              </a:ext>
            </a:extLst>
          </p:cNvPr>
          <p:cNvGrpSpPr/>
          <p:nvPr userDrawn="1"/>
        </p:nvGrpSpPr>
        <p:grpSpPr>
          <a:xfrm>
            <a:off x="926517" y="523875"/>
            <a:ext cx="3834066" cy="275526"/>
            <a:chOff x="4177878" y="523875"/>
            <a:chExt cx="3833068" cy="275526"/>
          </a:xfrm>
        </p:grpSpPr>
        <p:sp>
          <p:nvSpPr>
            <p:cNvPr id="11" name="Rectangle 10">
              <a:hlinkClick r:id="" action="ppaction://noaction"/>
              <a:extLst>
                <a:ext uri="{FF2B5EF4-FFF2-40B4-BE49-F238E27FC236}">
                  <a16:creationId xmlns:a16="http://schemas.microsoft.com/office/drawing/2014/main" id="{9CA1CC5B-AF63-3C2A-8EC4-E28883C46951}"/>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1" name="Rectangle 20">
              <a:hlinkClick r:id="" action="ppaction://noaction"/>
              <a:extLst>
                <a:ext uri="{FF2B5EF4-FFF2-40B4-BE49-F238E27FC236}">
                  <a16:creationId xmlns:a16="http://schemas.microsoft.com/office/drawing/2014/main" id="{ED173E34-2E8E-7E30-1330-31647A3CA08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2" name="Rectangle 21">
              <a:hlinkClick r:id="" action="ppaction://noaction"/>
              <a:extLst>
                <a:ext uri="{FF2B5EF4-FFF2-40B4-BE49-F238E27FC236}">
                  <a16:creationId xmlns:a16="http://schemas.microsoft.com/office/drawing/2014/main" id="{1DC6844E-B029-E0B1-B063-2C337DA6AE4D}"/>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063178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9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2" name="Chevron 2">
            <a:hlinkClick r:id="" action="ppaction://hlinkshowjump?jump=nextslide"/>
            <a:extLst>
              <a:ext uri="{FF2B5EF4-FFF2-40B4-BE49-F238E27FC236}">
                <a16:creationId xmlns:a16="http://schemas.microsoft.com/office/drawing/2014/main" id="{7CE20CD0-263F-2F52-40E2-D5875200DC0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3" name="Rectangle 12">
            <a:hlinkClick r:id="" action="ppaction://noaction"/>
            <a:extLst>
              <a:ext uri="{FF2B5EF4-FFF2-40B4-BE49-F238E27FC236}">
                <a16:creationId xmlns:a16="http://schemas.microsoft.com/office/drawing/2014/main" id="{C948B579-E2A4-82B6-2EEE-4EF8FD0A059F}"/>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CEACAM5-directed ADC</a:t>
            </a:r>
          </a:p>
        </p:txBody>
      </p:sp>
      <p:sp>
        <p:nvSpPr>
          <p:cNvPr id="14" name="object 13">
            <a:extLst>
              <a:ext uri="{FF2B5EF4-FFF2-40B4-BE49-F238E27FC236}">
                <a16:creationId xmlns:a16="http://schemas.microsoft.com/office/drawing/2014/main" id="{CFED0CC8-98A6-2B70-D57F-0757B2EB3766}"/>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5" name="Group 14">
            <a:extLst>
              <a:ext uri="{FF2B5EF4-FFF2-40B4-BE49-F238E27FC236}">
                <a16:creationId xmlns:a16="http://schemas.microsoft.com/office/drawing/2014/main" id="{165BB074-39FB-BBA9-F399-5432880D41F2}"/>
              </a:ext>
            </a:extLst>
          </p:cNvPr>
          <p:cNvGrpSpPr/>
          <p:nvPr userDrawn="1"/>
        </p:nvGrpSpPr>
        <p:grpSpPr>
          <a:xfrm>
            <a:off x="926517" y="523875"/>
            <a:ext cx="3834066" cy="275526"/>
            <a:chOff x="4177878" y="523875"/>
            <a:chExt cx="3833068" cy="275526"/>
          </a:xfrm>
        </p:grpSpPr>
        <p:sp>
          <p:nvSpPr>
            <p:cNvPr id="16" name="Rectangle 15">
              <a:hlinkClick r:id="" action="ppaction://noaction"/>
              <a:extLst>
                <a:ext uri="{FF2B5EF4-FFF2-40B4-BE49-F238E27FC236}">
                  <a16:creationId xmlns:a16="http://schemas.microsoft.com/office/drawing/2014/main" id="{191DA2B4-41AA-C263-7331-1239197E78DE}"/>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0" name="Rectangle 19">
              <a:hlinkClick r:id="" action="ppaction://noaction"/>
              <a:extLst>
                <a:ext uri="{FF2B5EF4-FFF2-40B4-BE49-F238E27FC236}">
                  <a16:creationId xmlns:a16="http://schemas.microsoft.com/office/drawing/2014/main" id="{CF8BA6DD-35A8-BEF2-9F50-C1DC5575720B}"/>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1" name="Rectangle 20">
              <a:hlinkClick r:id="" action="ppaction://noaction"/>
              <a:extLst>
                <a:ext uri="{FF2B5EF4-FFF2-40B4-BE49-F238E27FC236}">
                  <a16:creationId xmlns:a16="http://schemas.microsoft.com/office/drawing/2014/main" id="{06C1791D-E01E-0A79-A342-7900E5695188}"/>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2356184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0" name="Rectangle 19">
            <a:hlinkClick r:id="" action="ppaction://noaction"/>
            <a:extLst>
              <a:ext uri="{FF2B5EF4-FFF2-40B4-BE49-F238E27FC236}">
                <a16:creationId xmlns:a16="http://schemas.microsoft.com/office/drawing/2014/main" id="{911C944D-4E27-1A80-D7F3-37DCC87DF77B}"/>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CEACAM5-directed ADC</a:t>
            </a:r>
          </a:p>
        </p:txBody>
      </p:sp>
      <p:sp>
        <p:nvSpPr>
          <p:cNvPr id="21" name="object 13">
            <a:extLst>
              <a:ext uri="{FF2B5EF4-FFF2-40B4-BE49-F238E27FC236}">
                <a16:creationId xmlns:a16="http://schemas.microsoft.com/office/drawing/2014/main" id="{9E27AE5D-FAE7-FC5F-4393-09FBEA71F7D5}"/>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 name="Group 1">
            <a:extLst>
              <a:ext uri="{FF2B5EF4-FFF2-40B4-BE49-F238E27FC236}">
                <a16:creationId xmlns:a16="http://schemas.microsoft.com/office/drawing/2014/main" id="{FB3274B0-487E-1659-771A-B0338C2F8984}"/>
              </a:ext>
            </a:extLst>
          </p:cNvPr>
          <p:cNvGrpSpPr/>
          <p:nvPr userDrawn="1"/>
        </p:nvGrpSpPr>
        <p:grpSpPr>
          <a:xfrm>
            <a:off x="926517" y="523875"/>
            <a:ext cx="3834066" cy="275526"/>
            <a:chOff x="4177878" y="523875"/>
            <a:chExt cx="3833068" cy="275526"/>
          </a:xfrm>
        </p:grpSpPr>
        <p:sp>
          <p:nvSpPr>
            <p:cNvPr id="3" name="Rectangle 2">
              <a:hlinkClick r:id="" action="ppaction://noaction"/>
              <a:extLst>
                <a:ext uri="{FF2B5EF4-FFF2-40B4-BE49-F238E27FC236}">
                  <a16:creationId xmlns:a16="http://schemas.microsoft.com/office/drawing/2014/main" id="{B54C6A89-CA0F-62C9-08EC-E1A71BCC1365}"/>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7" name="Rectangle 6">
              <a:hlinkClick r:id="" action="ppaction://noaction"/>
              <a:extLst>
                <a:ext uri="{FF2B5EF4-FFF2-40B4-BE49-F238E27FC236}">
                  <a16:creationId xmlns:a16="http://schemas.microsoft.com/office/drawing/2014/main" id="{58D642E9-A518-5224-DE5F-EFD10681CC1C}"/>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8" name="Rectangle 7">
              <a:hlinkClick r:id="" action="ppaction://noaction"/>
              <a:extLst>
                <a:ext uri="{FF2B5EF4-FFF2-40B4-BE49-F238E27FC236}">
                  <a16:creationId xmlns:a16="http://schemas.microsoft.com/office/drawing/2014/main" id="{5B901A28-59C3-DE79-44C3-5F9B02427795}"/>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608844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Rectangle 6">
            <a:hlinkClick r:id="" action="ppaction://noaction"/>
            <a:extLst>
              <a:ext uri="{FF2B5EF4-FFF2-40B4-BE49-F238E27FC236}">
                <a16:creationId xmlns:a16="http://schemas.microsoft.com/office/drawing/2014/main" id="{048905B6-8437-06DD-A5C6-A851020230CE}"/>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CEACAM5-directed ADC</a:t>
            </a:r>
          </a:p>
        </p:txBody>
      </p:sp>
      <p:sp>
        <p:nvSpPr>
          <p:cNvPr id="8" name="object 13">
            <a:extLst>
              <a:ext uri="{FF2B5EF4-FFF2-40B4-BE49-F238E27FC236}">
                <a16:creationId xmlns:a16="http://schemas.microsoft.com/office/drawing/2014/main" id="{7B5E3A8B-690F-4CA8-A50C-4E5B4E7BCE9B}"/>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 name="Group 1">
            <a:extLst>
              <a:ext uri="{FF2B5EF4-FFF2-40B4-BE49-F238E27FC236}">
                <a16:creationId xmlns:a16="http://schemas.microsoft.com/office/drawing/2014/main" id="{B528FA23-6AA3-1282-599A-42163ED7372D}"/>
              </a:ext>
            </a:extLst>
          </p:cNvPr>
          <p:cNvGrpSpPr/>
          <p:nvPr userDrawn="1"/>
        </p:nvGrpSpPr>
        <p:grpSpPr>
          <a:xfrm>
            <a:off x="926517" y="523875"/>
            <a:ext cx="3834066" cy="275526"/>
            <a:chOff x="4177878" y="523875"/>
            <a:chExt cx="3833068" cy="275526"/>
          </a:xfrm>
        </p:grpSpPr>
        <p:sp>
          <p:nvSpPr>
            <p:cNvPr id="3" name="Rectangle 2">
              <a:hlinkClick r:id="" action="ppaction://noaction"/>
              <a:extLst>
                <a:ext uri="{FF2B5EF4-FFF2-40B4-BE49-F238E27FC236}">
                  <a16:creationId xmlns:a16="http://schemas.microsoft.com/office/drawing/2014/main" id="{AB3C0390-153A-9CFF-D64A-ADA35C3F8C75}"/>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3" name="Rectangle 12">
              <a:hlinkClick r:id="" action="ppaction://noaction"/>
              <a:extLst>
                <a:ext uri="{FF2B5EF4-FFF2-40B4-BE49-F238E27FC236}">
                  <a16:creationId xmlns:a16="http://schemas.microsoft.com/office/drawing/2014/main" id="{6347AD0E-85FF-6270-174E-25F56FE9EAA4}"/>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7" name="Rectangle 16">
              <a:hlinkClick r:id="" action="ppaction://noaction"/>
              <a:extLst>
                <a:ext uri="{FF2B5EF4-FFF2-40B4-BE49-F238E27FC236}">
                  <a16:creationId xmlns:a16="http://schemas.microsoft.com/office/drawing/2014/main" id="{04DD135C-5D04-426D-086C-0C256B595FE7}"/>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4033060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Rectangle 6">
            <a:hlinkClick r:id="" action="ppaction://noaction"/>
            <a:extLst>
              <a:ext uri="{FF2B5EF4-FFF2-40B4-BE49-F238E27FC236}">
                <a16:creationId xmlns:a16="http://schemas.microsoft.com/office/drawing/2014/main" id="{0EF6A49B-9C5D-8FAE-437F-7D1D37DB6F87}"/>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CEACAM5-directed ADC</a:t>
            </a:r>
          </a:p>
        </p:txBody>
      </p:sp>
      <p:sp>
        <p:nvSpPr>
          <p:cNvPr id="8" name="object 13">
            <a:extLst>
              <a:ext uri="{FF2B5EF4-FFF2-40B4-BE49-F238E27FC236}">
                <a16:creationId xmlns:a16="http://schemas.microsoft.com/office/drawing/2014/main" id="{2535E658-27FB-03FF-8E20-F462FD673222}"/>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 name="Group 1">
            <a:extLst>
              <a:ext uri="{FF2B5EF4-FFF2-40B4-BE49-F238E27FC236}">
                <a16:creationId xmlns:a16="http://schemas.microsoft.com/office/drawing/2014/main" id="{EECC9CD6-329A-1B8F-1D02-C1364E57C2D6}"/>
              </a:ext>
            </a:extLst>
          </p:cNvPr>
          <p:cNvGrpSpPr/>
          <p:nvPr userDrawn="1"/>
        </p:nvGrpSpPr>
        <p:grpSpPr>
          <a:xfrm>
            <a:off x="926517" y="523875"/>
            <a:ext cx="3834066" cy="275526"/>
            <a:chOff x="4177878" y="523875"/>
            <a:chExt cx="3833068" cy="275526"/>
          </a:xfrm>
        </p:grpSpPr>
        <p:sp>
          <p:nvSpPr>
            <p:cNvPr id="3" name="Rectangle 2">
              <a:hlinkClick r:id="" action="ppaction://noaction"/>
              <a:extLst>
                <a:ext uri="{FF2B5EF4-FFF2-40B4-BE49-F238E27FC236}">
                  <a16:creationId xmlns:a16="http://schemas.microsoft.com/office/drawing/2014/main" id="{49A7FDD2-28AB-7854-9036-27E63BDD7042}"/>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3" name="Rectangle 12">
              <a:hlinkClick r:id="" action="ppaction://noaction"/>
              <a:extLst>
                <a:ext uri="{FF2B5EF4-FFF2-40B4-BE49-F238E27FC236}">
                  <a16:creationId xmlns:a16="http://schemas.microsoft.com/office/drawing/2014/main" id="{CD9B752A-514F-9694-59C5-ACEFAAE69EAA}"/>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7" name="Rectangle 16">
              <a:hlinkClick r:id="" action="ppaction://noaction"/>
              <a:extLst>
                <a:ext uri="{FF2B5EF4-FFF2-40B4-BE49-F238E27FC236}">
                  <a16:creationId xmlns:a16="http://schemas.microsoft.com/office/drawing/2014/main" id="{ED9A9D76-E5F3-4D6E-AB24-13047C88150F}"/>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208763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8" name="Rectangle 7">
            <a:hlinkClick r:id="" action="ppaction://noaction"/>
            <a:extLst>
              <a:ext uri="{FF2B5EF4-FFF2-40B4-BE49-F238E27FC236}">
                <a16:creationId xmlns:a16="http://schemas.microsoft.com/office/drawing/2014/main" id="{B4B89FD9-0F5E-5D4C-0ECD-795ED69A9528}"/>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CEACAM5-directed ADC</a:t>
            </a:r>
          </a:p>
        </p:txBody>
      </p:sp>
      <p:sp>
        <p:nvSpPr>
          <p:cNvPr id="9" name="object 13">
            <a:extLst>
              <a:ext uri="{FF2B5EF4-FFF2-40B4-BE49-F238E27FC236}">
                <a16:creationId xmlns:a16="http://schemas.microsoft.com/office/drawing/2014/main" id="{44DD81F0-FC5F-274B-E09F-063B516FA97B}"/>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 name="Group 1">
            <a:extLst>
              <a:ext uri="{FF2B5EF4-FFF2-40B4-BE49-F238E27FC236}">
                <a16:creationId xmlns:a16="http://schemas.microsoft.com/office/drawing/2014/main" id="{149B7D9D-6A41-9C75-621F-C2D6E4D49977}"/>
              </a:ext>
            </a:extLst>
          </p:cNvPr>
          <p:cNvGrpSpPr/>
          <p:nvPr userDrawn="1"/>
        </p:nvGrpSpPr>
        <p:grpSpPr>
          <a:xfrm>
            <a:off x="926517" y="523875"/>
            <a:ext cx="3834066" cy="275526"/>
            <a:chOff x="4177878" y="523875"/>
            <a:chExt cx="3833068" cy="275526"/>
          </a:xfrm>
        </p:grpSpPr>
        <p:sp>
          <p:nvSpPr>
            <p:cNvPr id="3" name="Rectangle 2">
              <a:hlinkClick r:id="" action="ppaction://noaction"/>
              <a:extLst>
                <a:ext uri="{FF2B5EF4-FFF2-40B4-BE49-F238E27FC236}">
                  <a16:creationId xmlns:a16="http://schemas.microsoft.com/office/drawing/2014/main" id="{60D52F85-F5A8-9507-1465-36CF84FBB7E0}"/>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7" name="Rectangle 6">
              <a:hlinkClick r:id="" action="ppaction://noaction"/>
              <a:extLst>
                <a:ext uri="{FF2B5EF4-FFF2-40B4-BE49-F238E27FC236}">
                  <a16:creationId xmlns:a16="http://schemas.microsoft.com/office/drawing/2014/main" id="{CD4AA8FE-73B6-0192-3495-DA7B324E03A1}"/>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7" name="Rectangle 16">
              <a:hlinkClick r:id="" action="ppaction://noaction"/>
              <a:extLst>
                <a:ext uri="{FF2B5EF4-FFF2-40B4-BE49-F238E27FC236}">
                  <a16:creationId xmlns:a16="http://schemas.microsoft.com/office/drawing/2014/main" id="{5BDD21FA-D8A1-4E8A-256B-2B574606AC42}"/>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4143503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6"/>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pic>
        <p:nvPicPr>
          <p:cNvPr id="17" name="Graphic 16">
            <a:extLst>
              <a:ext uri="{FF2B5EF4-FFF2-40B4-BE49-F238E27FC236}">
                <a16:creationId xmlns:a16="http://schemas.microsoft.com/office/drawing/2014/main" id="{CB04DB5E-0CEC-EA8D-FA95-75D3C027A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14982" y="1046889"/>
            <a:ext cx="398158" cy="357369"/>
          </a:xfrm>
          <a:prstGeom prst="rect">
            <a:avLst/>
          </a:prstGeom>
        </p:spPr>
      </p:pic>
      <p:sp>
        <p:nvSpPr>
          <p:cNvPr id="30" name="TextBox 29">
            <a:extLst>
              <a:ext uri="{FF2B5EF4-FFF2-40B4-BE49-F238E27FC236}">
                <a16:creationId xmlns:a16="http://schemas.microsoft.com/office/drawing/2014/main" id="{47E2EF6B-1FBA-0B03-3E64-11C0986923F3}"/>
              </a:ext>
            </a:extLst>
          </p:cNvPr>
          <p:cNvSpPr txBox="1"/>
          <p:nvPr userDrawn="1"/>
        </p:nvSpPr>
        <p:spPr bwMode="gray">
          <a:xfrm>
            <a:off x="727886" y="889582"/>
            <a:ext cx="1659714" cy="669396"/>
          </a:xfrm>
          <a:prstGeom prst="rect">
            <a:avLst/>
          </a:prstGeom>
        </p:spPr>
        <p:txBody>
          <a:bodyPr wrap="square" lIns="22851" tIns="22851" rIns="22851" bIns="22851" rtlCol="0">
            <a:spAutoFit/>
          </a:bodyPr>
          <a:lstStyle/>
          <a:p>
            <a:pPr marL="0" indent="0" algn="l">
              <a:lnSpc>
                <a:spcPct val="90000"/>
              </a:lnSpc>
              <a:spcBef>
                <a:spcPts val="5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ADVANCED OR METASTATIC SOLID TUMORS</a:t>
            </a: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grpSp>
        <p:nvGrpSpPr>
          <p:cNvPr id="7" name="Group 6">
            <a:extLst>
              <a:ext uri="{FF2B5EF4-FFF2-40B4-BE49-F238E27FC236}">
                <a16:creationId xmlns:a16="http://schemas.microsoft.com/office/drawing/2014/main" id="{C2034819-BB86-DF6C-6322-3525A553C749}"/>
              </a:ext>
            </a:extLst>
          </p:cNvPr>
          <p:cNvGrpSpPr/>
          <p:nvPr userDrawn="1"/>
        </p:nvGrpSpPr>
        <p:grpSpPr>
          <a:xfrm>
            <a:off x="2393651" y="1642096"/>
            <a:ext cx="2411829" cy="755272"/>
            <a:chOff x="4889566" y="2161259"/>
            <a:chExt cx="4824286" cy="1820254"/>
          </a:xfrm>
        </p:grpSpPr>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grpSp>
      <p:sp>
        <p:nvSpPr>
          <p:cNvPr id="12" name="Text Placeholder 10">
            <a:extLst>
              <a:ext uri="{FF2B5EF4-FFF2-40B4-BE49-F238E27FC236}">
                <a16:creationId xmlns:a16="http://schemas.microsoft.com/office/drawing/2014/main" id="{D98D02F1-DA75-3A92-F299-C386EA7C6AE4}"/>
              </a:ext>
            </a:extLst>
          </p:cNvPr>
          <p:cNvSpPr>
            <a:spLocks noGrp="1"/>
          </p:cNvSpPr>
          <p:nvPr>
            <p:ph type="body" sz="quarter" idx="11" hasCustomPrompt="1"/>
          </p:nvPr>
        </p:nvSpPr>
        <p:spPr>
          <a:xfrm>
            <a:off x="986248" y="1929953"/>
            <a:ext cx="1325880" cy="241530"/>
          </a:xfrm>
          <a:prstGeom prst="rect">
            <a:avLst/>
          </a:prstGeom>
        </p:spPr>
        <p:txBody>
          <a:bodyPr/>
          <a:lstStyle>
            <a:lvl1pPr marL="0" indent="0">
              <a:buNone/>
              <a:defRPr sz="1050" b="1" i="0">
                <a:solidFill>
                  <a:schemeClr val="accent6"/>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p:ph type="body" sz="quarter" idx="13" hasCustomPrompt="1"/>
          </p:nvPr>
        </p:nvSpPr>
        <p:spPr>
          <a:xfrm>
            <a:off x="3247398" y="1729606"/>
            <a:ext cx="137160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p:ph type="body" sz="quarter" idx="14" hasCustomPrompt="1"/>
          </p:nvPr>
        </p:nvSpPr>
        <p:spPr>
          <a:xfrm>
            <a:off x="3247399" y="1935487"/>
            <a:ext cx="1371600"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p:ph type="body" sz="quarter" idx="37" hasCustomPrompt="1"/>
          </p:nvPr>
        </p:nvSpPr>
        <p:spPr>
          <a:xfrm>
            <a:off x="5597611" y="1935487"/>
            <a:ext cx="1645920"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9"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1" y="1712239"/>
            <a:ext cx="1645920"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cxnSp>
        <p:nvCxnSpPr>
          <p:cNvPr id="50" name="Straight Connector 49">
            <a:extLst>
              <a:ext uri="{FF2B5EF4-FFF2-40B4-BE49-F238E27FC236}">
                <a16:creationId xmlns:a16="http://schemas.microsoft.com/office/drawing/2014/main" id="{5BC001CF-5449-42EB-F1BA-4626F211B33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2" name="Rectangle 1">
            <a:hlinkClick r:id="" action="ppaction://noaction"/>
            <a:extLst>
              <a:ext uri="{FF2B5EF4-FFF2-40B4-BE49-F238E27FC236}">
                <a16:creationId xmlns:a16="http://schemas.microsoft.com/office/drawing/2014/main" id="{DFAAC105-83CD-B163-235E-5F04315AF215}"/>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CEACAM5-directed ADC</a:t>
            </a:r>
          </a:p>
        </p:txBody>
      </p:sp>
      <p:sp>
        <p:nvSpPr>
          <p:cNvPr id="11" name="object 13">
            <a:extLst>
              <a:ext uri="{FF2B5EF4-FFF2-40B4-BE49-F238E27FC236}">
                <a16:creationId xmlns:a16="http://schemas.microsoft.com/office/drawing/2014/main" id="{A5442BE2-0BE7-FF28-719E-57415D2821BC}"/>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5" name="Group 24">
            <a:extLst>
              <a:ext uri="{FF2B5EF4-FFF2-40B4-BE49-F238E27FC236}">
                <a16:creationId xmlns:a16="http://schemas.microsoft.com/office/drawing/2014/main" id="{D85512B6-FEEA-DCB4-4C9E-4BA819D0F606}"/>
              </a:ext>
            </a:extLst>
          </p:cNvPr>
          <p:cNvGrpSpPr/>
          <p:nvPr userDrawn="1"/>
        </p:nvGrpSpPr>
        <p:grpSpPr>
          <a:xfrm>
            <a:off x="926517" y="523875"/>
            <a:ext cx="3834066" cy="275526"/>
            <a:chOff x="4177878" y="523875"/>
            <a:chExt cx="3833068" cy="275526"/>
          </a:xfrm>
        </p:grpSpPr>
        <p:sp>
          <p:nvSpPr>
            <p:cNvPr id="26" name="Rectangle 25">
              <a:hlinkClick r:id="" action="ppaction://noaction"/>
              <a:extLst>
                <a:ext uri="{FF2B5EF4-FFF2-40B4-BE49-F238E27FC236}">
                  <a16:creationId xmlns:a16="http://schemas.microsoft.com/office/drawing/2014/main" id="{BD84CD93-0086-57DB-E223-1539C6120714}"/>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32" name="Rectangle 31">
              <a:hlinkClick r:id="" action="ppaction://noaction"/>
              <a:extLst>
                <a:ext uri="{FF2B5EF4-FFF2-40B4-BE49-F238E27FC236}">
                  <a16:creationId xmlns:a16="http://schemas.microsoft.com/office/drawing/2014/main" id="{5DCB6C49-A928-5864-53D6-E3E10E7E5412}"/>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44" name="Rectangle 43">
              <a:hlinkClick r:id="" action="ppaction://noaction"/>
              <a:extLst>
                <a:ext uri="{FF2B5EF4-FFF2-40B4-BE49-F238E27FC236}">
                  <a16:creationId xmlns:a16="http://schemas.microsoft.com/office/drawing/2014/main" id="{97AA2D3A-4E3C-79C8-4ABC-FD6C6AF28101}"/>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027270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2" name="Chevron 2">
            <a:hlinkClick r:id="" action="ppaction://hlinkshowjump?jump=nextslide"/>
            <a:extLst>
              <a:ext uri="{FF2B5EF4-FFF2-40B4-BE49-F238E27FC236}">
                <a16:creationId xmlns:a16="http://schemas.microsoft.com/office/drawing/2014/main" id="{7CE20CD0-263F-2F52-40E2-D5875200DC0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3" name="Rectangle 12">
            <a:hlinkClick r:id="" action="ppaction://noaction"/>
            <a:extLst>
              <a:ext uri="{FF2B5EF4-FFF2-40B4-BE49-F238E27FC236}">
                <a16:creationId xmlns:a16="http://schemas.microsoft.com/office/drawing/2014/main" id="{1DA685A9-B143-3642-44F9-52410065BAE5}"/>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14" name="object 13">
            <a:extLst>
              <a:ext uri="{FF2B5EF4-FFF2-40B4-BE49-F238E27FC236}">
                <a16:creationId xmlns:a16="http://schemas.microsoft.com/office/drawing/2014/main" id="{12E7A397-2B5D-BDC5-C454-316313784B5D}"/>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5" name="Group 14">
            <a:extLst>
              <a:ext uri="{FF2B5EF4-FFF2-40B4-BE49-F238E27FC236}">
                <a16:creationId xmlns:a16="http://schemas.microsoft.com/office/drawing/2014/main" id="{ADF902B5-15B6-695D-13ED-BA4E3D3B9C84}"/>
              </a:ext>
            </a:extLst>
          </p:cNvPr>
          <p:cNvGrpSpPr/>
          <p:nvPr userDrawn="1"/>
        </p:nvGrpSpPr>
        <p:grpSpPr>
          <a:xfrm>
            <a:off x="926517" y="523875"/>
            <a:ext cx="3834066" cy="275526"/>
            <a:chOff x="4177878" y="523875"/>
            <a:chExt cx="3833068" cy="275526"/>
          </a:xfrm>
        </p:grpSpPr>
        <p:sp>
          <p:nvSpPr>
            <p:cNvPr id="16" name="Rectangle 15">
              <a:hlinkClick r:id="" action="ppaction://noaction"/>
              <a:extLst>
                <a:ext uri="{FF2B5EF4-FFF2-40B4-BE49-F238E27FC236}">
                  <a16:creationId xmlns:a16="http://schemas.microsoft.com/office/drawing/2014/main" id="{4CB3B42A-3247-C474-6F7F-C110D03B5DDC}"/>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0" name="Rectangle 19">
              <a:hlinkClick r:id="" action="ppaction://noaction"/>
              <a:extLst>
                <a:ext uri="{FF2B5EF4-FFF2-40B4-BE49-F238E27FC236}">
                  <a16:creationId xmlns:a16="http://schemas.microsoft.com/office/drawing/2014/main" id="{56882ABD-79F8-1E8E-0C49-7C0B252B9043}"/>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1" name="Rectangle 20">
              <a:hlinkClick r:id="" action="ppaction://noaction"/>
              <a:extLst>
                <a:ext uri="{FF2B5EF4-FFF2-40B4-BE49-F238E27FC236}">
                  <a16:creationId xmlns:a16="http://schemas.microsoft.com/office/drawing/2014/main" id="{C0829AB3-F357-F90D-A173-75AB6525F0DC}"/>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14775185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Rectangle 6">
            <a:hlinkClick r:id="" action="ppaction://noaction"/>
            <a:extLst>
              <a:ext uri="{FF2B5EF4-FFF2-40B4-BE49-F238E27FC236}">
                <a16:creationId xmlns:a16="http://schemas.microsoft.com/office/drawing/2014/main" id="{571BED03-FF19-69CE-F9BF-A70190291D0D}"/>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8" name="object 13">
            <a:extLst>
              <a:ext uri="{FF2B5EF4-FFF2-40B4-BE49-F238E27FC236}">
                <a16:creationId xmlns:a16="http://schemas.microsoft.com/office/drawing/2014/main" id="{AA5EE39A-2B9E-4244-758F-CEB0D4627B21}"/>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9" name="Group 8">
            <a:extLst>
              <a:ext uri="{FF2B5EF4-FFF2-40B4-BE49-F238E27FC236}">
                <a16:creationId xmlns:a16="http://schemas.microsoft.com/office/drawing/2014/main" id="{BE09464A-6AD0-A696-558E-86B6B7F089FB}"/>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E84B7BED-2CAB-C909-717E-EDA89B01FBCA}"/>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11C1FBC8-0905-E0E8-6294-F2458B85D38B}"/>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10112631-6BE2-B192-33C4-F5799C8ED0FA}"/>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17705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Rectangle 6">
            <a:hlinkClick r:id="" action="ppaction://noaction"/>
            <a:extLst>
              <a:ext uri="{FF2B5EF4-FFF2-40B4-BE49-F238E27FC236}">
                <a16:creationId xmlns:a16="http://schemas.microsoft.com/office/drawing/2014/main" id="{ACC0EDAA-032E-B505-6AFB-ECB6A472C317}"/>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8" name="object 13">
            <a:extLst>
              <a:ext uri="{FF2B5EF4-FFF2-40B4-BE49-F238E27FC236}">
                <a16:creationId xmlns:a16="http://schemas.microsoft.com/office/drawing/2014/main" id="{69A2400F-B6C5-212F-99E9-0680E0C22BE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9" name="Group 8">
            <a:extLst>
              <a:ext uri="{FF2B5EF4-FFF2-40B4-BE49-F238E27FC236}">
                <a16:creationId xmlns:a16="http://schemas.microsoft.com/office/drawing/2014/main" id="{72D4E808-D767-736A-5AF9-104870B1D548}"/>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7B8B8AD5-FA1E-3AAD-6255-55378CC8F4CB}"/>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80EA264C-F50E-6D75-077D-57BDA4AB95F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305D9A71-A252-0796-7CA0-A590DC8DC81E}"/>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47914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736762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Rectangle 6">
            <a:hlinkClick r:id="" action="ppaction://noaction"/>
            <a:extLst>
              <a:ext uri="{FF2B5EF4-FFF2-40B4-BE49-F238E27FC236}">
                <a16:creationId xmlns:a16="http://schemas.microsoft.com/office/drawing/2014/main" id="{7727EC13-1A88-7AC1-5C05-B162629A4AB0}"/>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8" name="object 13">
            <a:extLst>
              <a:ext uri="{FF2B5EF4-FFF2-40B4-BE49-F238E27FC236}">
                <a16:creationId xmlns:a16="http://schemas.microsoft.com/office/drawing/2014/main" id="{BAECB84A-465C-478F-4D95-3322205387D5}"/>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9" name="Group 8">
            <a:extLst>
              <a:ext uri="{FF2B5EF4-FFF2-40B4-BE49-F238E27FC236}">
                <a16:creationId xmlns:a16="http://schemas.microsoft.com/office/drawing/2014/main" id="{BC163329-8662-2C40-9888-DDB7B4D5ED79}"/>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073B6BCB-3695-7F4F-07DE-314B05022087}"/>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B0BC4AC1-BB97-5404-AFE9-C5A0A166CA1B}"/>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ACA55A09-79B1-8913-8E76-CEEEFAF35400}"/>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392524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8" name="Rectangle 7">
            <a:hlinkClick r:id="" action="ppaction://noaction"/>
            <a:extLst>
              <a:ext uri="{FF2B5EF4-FFF2-40B4-BE49-F238E27FC236}">
                <a16:creationId xmlns:a16="http://schemas.microsoft.com/office/drawing/2014/main" id="{663984DE-C41E-E5EE-8305-EBE833399A4C}"/>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9" name="object 13">
            <a:extLst>
              <a:ext uri="{FF2B5EF4-FFF2-40B4-BE49-F238E27FC236}">
                <a16:creationId xmlns:a16="http://schemas.microsoft.com/office/drawing/2014/main" id="{A6540C90-D782-15BE-E051-784C810D56C2}"/>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0" name="Group 9">
            <a:extLst>
              <a:ext uri="{FF2B5EF4-FFF2-40B4-BE49-F238E27FC236}">
                <a16:creationId xmlns:a16="http://schemas.microsoft.com/office/drawing/2014/main" id="{8A35E566-D2CE-EEFC-717B-6C2C6B02B024}"/>
              </a:ext>
            </a:extLst>
          </p:cNvPr>
          <p:cNvGrpSpPr/>
          <p:nvPr userDrawn="1"/>
        </p:nvGrpSpPr>
        <p:grpSpPr>
          <a:xfrm>
            <a:off x="926517" y="523875"/>
            <a:ext cx="3834066" cy="275526"/>
            <a:chOff x="4177878" y="523875"/>
            <a:chExt cx="3833068" cy="275526"/>
          </a:xfrm>
        </p:grpSpPr>
        <p:sp>
          <p:nvSpPr>
            <p:cNvPr id="11" name="Rectangle 10">
              <a:hlinkClick r:id="" action="ppaction://noaction"/>
              <a:extLst>
                <a:ext uri="{FF2B5EF4-FFF2-40B4-BE49-F238E27FC236}">
                  <a16:creationId xmlns:a16="http://schemas.microsoft.com/office/drawing/2014/main" id="{3E5C3897-C17A-3E5C-CECE-A83E0AE15B73}"/>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2" name="Rectangle 11">
              <a:hlinkClick r:id="" action="ppaction://noaction"/>
              <a:extLst>
                <a:ext uri="{FF2B5EF4-FFF2-40B4-BE49-F238E27FC236}">
                  <a16:creationId xmlns:a16="http://schemas.microsoft.com/office/drawing/2014/main" id="{E7674D87-9C51-9532-3AF7-0296EE4C0AD3}"/>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3" name="Rectangle 12">
              <a:hlinkClick r:id="" action="ppaction://noaction"/>
              <a:extLst>
                <a:ext uri="{FF2B5EF4-FFF2-40B4-BE49-F238E27FC236}">
                  <a16:creationId xmlns:a16="http://schemas.microsoft.com/office/drawing/2014/main" id="{AB8B3D09-EA16-5714-173D-9394B919E494}"/>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2297015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pic>
        <p:nvPicPr>
          <p:cNvPr id="11" name="Graphic 10">
            <a:extLst>
              <a:ext uri="{FF2B5EF4-FFF2-40B4-BE49-F238E27FC236}">
                <a16:creationId xmlns:a16="http://schemas.microsoft.com/office/drawing/2014/main" id="{0B625A33-816A-CE51-F3B5-09A5F80714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4802" y="981775"/>
            <a:ext cx="501006" cy="478109"/>
          </a:xfrm>
          <a:prstGeom prst="rect">
            <a:avLst/>
          </a:prstGeom>
        </p:spPr>
      </p:pic>
      <p:sp>
        <p:nvSpPr>
          <p:cNvPr id="12" name="TextBox 11">
            <a:extLst>
              <a:ext uri="{FF2B5EF4-FFF2-40B4-BE49-F238E27FC236}">
                <a16:creationId xmlns:a16="http://schemas.microsoft.com/office/drawing/2014/main" id="{5B7D085D-19FD-0401-3E50-0C22FED40D09}"/>
              </a:ext>
            </a:extLst>
          </p:cNvPr>
          <p:cNvSpPr txBox="1"/>
          <p:nvPr userDrawn="1"/>
        </p:nvSpPr>
        <p:spPr bwMode="gray">
          <a:xfrm>
            <a:off x="723453" y="1070219"/>
            <a:ext cx="1582867"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MELANOMA</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accent5"/>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66839"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8"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13410"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9"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2" name="Rectangle 1">
            <a:hlinkClick r:id="" action="ppaction://noaction"/>
            <a:extLst>
              <a:ext uri="{FF2B5EF4-FFF2-40B4-BE49-F238E27FC236}">
                <a16:creationId xmlns:a16="http://schemas.microsoft.com/office/drawing/2014/main" id="{BCBC5259-19E2-ED61-FFB2-4EAD64462C08}"/>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14" name="object 13">
            <a:extLst>
              <a:ext uri="{FF2B5EF4-FFF2-40B4-BE49-F238E27FC236}">
                <a16:creationId xmlns:a16="http://schemas.microsoft.com/office/drawing/2014/main" id="{847AD718-2C22-8A30-A004-D071EF8629C4}"/>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6" name="Group 15">
            <a:extLst>
              <a:ext uri="{FF2B5EF4-FFF2-40B4-BE49-F238E27FC236}">
                <a16:creationId xmlns:a16="http://schemas.microsoft.com/office/drawing/2014/main" id="{1ED7BE12-5FED-7AA3-C559-C6E6E86A228C}"/>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033CD693-460A-CF1C-902B-9648CC08FD85}"/>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7E3F5487-6015-E095-F2F7-0FD5FAC50EB1}"/>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1" name="Rectangle 20">
              <a:hlinkClick r:id="" action="ppaction://noaction"/>
              <a:extLst>
                <a:ext uri="{FF2B5EF4-FFF2-40B4-BE49-F238E27FC236}">
                  <a16:creationId xmlns:a16="http://schemas.microsoft.com/office/drawing/2014/main" id="{D9AC4497-CD07-6DE3-289A-F09C5B3F1ADA}"/>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1963637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bg2"/>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26" name="TextBox 25">
            <a:extLst>
              <a:ext uri="{FF2B5EF4-FFF2-40B4-BE49-F238E27FC236}">
                <a16:creationId xmlns:a16="http://schemas.microsoft.com/office/drawing/2014/main" id="{8DBC8A17-8B43-EACA-B266-49BB63B94E5D}"/>
              </a:ext>
            </a:extLst>
          </p:cNvPr>
          <p:cNvSpPr txBox="1"/>
          <p:nvPr userDrawn="1"/>
        </p:nvSpPr>
        <p:spPr bwMode="gray">
          <a:xfrm>
            <a:off x="692280" y="1111783"/>
            <a:ext cx="1879482"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spc="-10" baseline="0" dirty="0">
                <a:solidFill>
                  <a:schemeClr val="bg1"/>
                </a:solidFill>
                <a:latin typeface="+mn-lt"/>
                <a:ea typeface="Noto Sans Med" panose="020B0502040504020204" pitchFamily="34" charset="0"/>
                <a:cs typeface="Noto Sans Med" panose="020B0502040504020204" pitchFamily="34" charset="0"/>
              </a:rPr>
              <a:t>BREAST CANCER</a:t>
            </a:r>
          </a:p>
        </p:txBody>
      </p:sp>
      <p:pic>
        <p:nvPicPr>
          <p:cNvPr id="30" name="Graphic 29">
            <a:extLst>
              <a:ext uri="{FF2B5EF4-FFF2-40B4-BE49-F238E27FC236}">
                <a16:creationId xmlns:a16="http://schemas.microsoft.com/office/drawing/2014/main" id="{DD469C35-0620-28D4-05F1-06B8C0C2120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19957" y="1026273"/>
            <a:ext cx="387250" cy="387149"/>
          </a:xfrm>
          <a:prstGeom prst="rect">
            <a:avLst/>
          </a:prstGeom>
        </p:spPr>
      </p:pic>
      <p:sp>
        <p:nvSpPr>
          <p:cNvPr id="2" name="Rectangle 1">
            <a:hlinkClick r:id="" action="ppaction://noaction"/>
            <a:extLst>
              <a:ext uri="{FF2B5EF4-FFF2-40B4-BE49-F238E27FC236}">
                <a16:creationId xmlns:a16="http://schemas.microsoft.com/office/drawing/2014/main" id="{DB7B73C5-DF84-1964-62DD-3A40ECD2F892}"/>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14" name="object 13">
            <a:extLst>
              <a:ext uri="{FF2B5EF4-FFF2-40B4-BE49-F238E27FC236}">
                <a16:creationId xmlns:a16="http://schemas.microsoft.com/office/drawing/2014/main" id="{7FB9E55C-0EAD-A695-9469-9EDC7575ACD0}"/>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3" name="Group 2">
            <a:extLst>
              <a:ext uri="{FF2B5EF4-FFF2-40B4-BE49-F238E27FC236}">
                <a16:creationId xmlns:a16="http://schemas.microsoft.com/office/drawing/2014/main" id="{B601C927-10EC-C27C-7431-E53142E00106}"/>
              </a:ext>
            </a:extLst>
          </p:cNvPr>
          <p:cNvGrpSpPr/>
          <p:nvPr userDrawn="1"/>
        </p:nvGrpSpPr>
        <p:grpSpPr>
          <a:xfrm>
            <a:off x="926517" y="523875"/>
            <a:ext cx="3834066" cy="275526"/>
            <a:chOff x="4177878" y="523875"/>
            <a:chExt cx="3833068" cy="275526"/>
          </a:xfrm>
        </p:grpSpPr>
        <p:sp>
          <p:nvSpPr>
            <p:cNvPr id="7" name="Rectangle 6">
              <a:hlinkClick r:id="" action="ppaction://noaction"/>
              <a:extLst>
                <a:ext uri="{FF2B5EF4-FFF2-40B4-BE49-F238E27FC236}">
                  <a16:creationId xmlns:a16="http://schemas.microsoft.com/office/drawing/2014/main" id="{949677B3-8C6E-63E5-F4A2-F20CACF6DD29}"/>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9" name="Rectangle 8">
              <a:hlinkClick r:id="" action="ppaction://noaction"/>
              <a:extLst>
                <a:ext uri="{FF2B5EF4-FFF2-40B4-BE49-F238E27FC236}">
                  <a16:creationId xmlns:a16="http://schemas.microsoft.com/office/drawing/2014/main" id="{56828F76-9919-D92C-B3C2-A2AA3144D774}"/>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0" name="Rectangle 9">
              <a:hlinkClick r:id="" action="ppaction://noaction"/>
              <a:extLst>
                <a:ext uri="{FF2B5EF4-FFF2-40B4-BE49-F238E27FC236}">
                  <a16:creationId xmlns:a16="http://schemas.microsoft.com/office/drawing/2014/main" id="{429AE3A8-671B-2BE8-DFED-B91B5F2EF6F3}"/>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517906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bg2">
                    <a:lumMod val="60000"/>
                    <a:lumOff val="40000"/>
                  </a:schemeClr>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2" name="Rectangle 1">
            <a:hlinkClick r:id="" action="ppaction://noaction"/>
            <a:extLst>
              <a:ext uri="{FF2B5EF4-FFF2-40B4-BE49-F238E27FC236}">
                <a16:creationId xmlns:a16="http://schemas.microsoft.com/office/drawing/2014/main" id="{162204D3-3F2B-DE89-A949-78F09B5D21FD}"/>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16" name="object 13">
            <a:extLst>
              <a:ext uri="{FF2B5EF4-FFF2-40B4-BE49-F238E27FC236}">
                <a16:creationId xmlns:a16="http://schemas.microsoft.com/office/drawing/2014/main" id="{4737D660-266E-3E1E-EEF5-DEB295ACAA1A}"/>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3" name="TextBox 2">
            <a:extLst>
              <a:ext uri="{FF2B5EF4-FFF2-40B4-BE49-F238E27FC236}">
                <a16:creationId xmlns:a16="http://schemas.microsoft.com/office/drawing/2014/main" id="{334484FF-2D76-4B9E-4738-39727CC2CB30}"/>
              </a:ext>
            </a:extLst>
          </p:cNvPr>
          <p:cNvSpPr txBox="1"/>
          <p:nvPr userDrawn="1"/>
        </p:nvSpPr>
        <p:spPr bwMode="gray">
          <a:xfrm>
            <a:off x="664685" y="1070219"/>
            <a:ext cx="1879482"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300" b="0" i="1" dirty="0">
                <a:solidFill>
                  <a:schemeClr val="bg1"/>
                </a:solidFill>
                <a:latin typeface="+mj-lt"/>
                <a:ea typeface="Noto Sans Med" panose="020B0502040504020204" pitchFamily="34" charset="0"/>
                <a:cs typeface="Noto Sans Med" panose="020B0502040504020204" pitchFamily="34" charset="0"/>
              </a:rPr>
              <a:t>GASTROINTESTINAL</a:t>
            </a:r>
            <a:br>
              <a:rPr lang="en-US" sz="1300" b="0" i="1" dirty="0">
                <a:solidFill>
                  <a:schemeClr val="bg1"/>
                </a:solidFill>
                <a:latin typeface="+mj-lt"/>
                <a:ea typeface="Noto Sans Med" panose="020B0502040504020204" pitchFamily="34" charset="0"/>
                <a:cs typeface="Noto Sans Med" panose="020B0502040504020204" pitchFamily="34" charset="0"/>
              </a:rPr>
            </a:br>
            <a:r>
              <a:rPr lang="en-US" sz="1300" b="0" i="1" dirty="0">
                <a:solidFill>
                  <a:schemeClr val="bg1"/>
                </a:solidFill>
                <a:latin typeface="+mj-lt"/>
                <a:ea typeface="Noto Sans Med" panose="020B0502040504020204" pitchFamily="34" charset="0"/>
                <a:cs typeface="Noto Sans Med" panose="020B0502040504020204" pitchFamily="34" charset="0"/>
              </a:rPr>
              <a:t>CANCER</a:t>
            </a:r>
          </a:p>
        </p:txBody>
      </p:sp>
      <p:pic>
        <p:nvPicPr>
          <p:cNvPr id="7" name="Graphic 6">
            <a:extLst>
              <a:ext uri="{FF2B5EF4-FFF2-40B4-BE49-F238E27FC236}">
                <a16:creationId xmlns:a16="http://schemas.microsoft.com/office/drawing/2014/main" id="{2F760E54-D444-3F7B-4B62-B3583DAE01A5}"/>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40326" y="1021683"/>
            <a:ext cx="364920" cy="421436"/>
          </a:xfrm>
          <a:prstGeom prst="rect">
            <a:avLst/>
          </a:prstGeom>
        </p:spPr>
      </p:pic>
      <p:grpSp>
        <p:nvGrpSpPr>
          <p:cNvPr id="9" name="Group 8">
            <a:extLst>
              <a:ext uri="{FF2B5EF4-FFF2-40B4-BE49-F238E27FC236}">
                <a16:creationId xmlns:a16="http://schemas.microsoft.com/office/drawing/2014/main" id="{A50DB6AC-FEEC-2919-5B3B-BFB050106467}"/>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F2A20555-4997-A2D3-380F-53B984397B85}"/>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453C8B3D-6E22-F4E3-84E5-D3E5BDDFE37D}"/>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5A28CDBE-900B-045A-3394-BACB30E1DADA}"/>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761524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14415" eaLnBrk="1" fontAlgn="base" latinLnBrk="0" hangingPunct="1">
              <a:lnSpc>
                <a:spcPct val="90000"/>
              </a:lnSpc>
              <a:spcAft>
                <a:spcPct val="0"/>
              </a:spcAft>
              <a:buClr>
                <a:srgbClr val="0095FF"/>
              </a:buClr>
              <a:buSzPct val="90000"/>
              <a:buNone/>
              <a:tabLst/>
            </a:pPr>
            <a:endParaRPr kumimoji="0" lang="en-US" sz="800" kern="0" spc="0" normalizeH="0" baseline="0" dirty="0">
              <a:ln>
                <a:noFill/>
              </a:ln>
              <a:solidFill>
                <a:srgbClr val="FFFFFF">
                  <a:lumMod val="75000"/>
                </a:srgbClr>
              </a:solidFill>
              <a:effectLst/>
              <a:uLnTx/>
              <a:uFillTx/>
              <a:ea typeface="+mn-ea"/>
              <a:cs typeface="+mn-cs"/>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sp>
        <p:nvSpPr>
          <p:cNvPr id="12" name="Text Placeholder 10">
            <a:extLst>
              <a:ext uri="{FF2B5EF4-FFF2-40B4-BE49-F238E27FC236}">
                <a16:creationId xmlns:a16="http://schemas.microsoft.com/office/drawing/2014/main" id="{D98D02F1-DA75-3A92-F299-C386EA7C6AE4}"/>
              </a:ext>
            </a:extLst>
          </p:cNvPr>
          <p:cNvSpPr>
            <a:spLocks noGrp="1"/>
          </p:cNvSpPr>
          <p:nvPr userDrawn="1">
            <p:ph type="body" sz="quarter" idx="11" hasCustomPrompt="1"/>
          </p:nvPr>
        </p:nvSpPr>
        <p:spPr>
          <a:xfrm>
            <a:off x="986248" y="1929953"/>
            <a:ext cx="1325880" cy="241530"/>
          </a:xfrm>
          <a:prstGeom prst="rect">
            <a:avLst/>
          </a:prstGeom>
        </p:spPr>
        <p:txBody>
          <a:bodyPr/>
          <a:lstStyle>
            <a:lvl1pPr marL="0" indent="0">
              <a:buNone/>
              <a:defRPr sz="1050" b="1" i="0">
                <a:solidFill>
                  <a:schemeClr val="accent4">
                    <a:lumMod val="75000"/>
                  </a:schemeClr>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userDrawn="1">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userDrawn="1">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7"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44" name="Chevron 16">
            <a:hlinkClick r:id="" action="ppaction://hlinkshowjump?jump=nextslide"/>
            <a:extLst>
              <a:ext uri="{FF2B5EF4-FFF2-40B4-BE49-F238E27FC236}">
                <a16:creationId xmlns:a16="http://schemas.microsoft.com/office/drawing/2014/main" id="{A597F5DB-993B-296E-A80D-C3142647C23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cxnSp>
        <p:nvCxnSpPr>
          <p:cNvPr id="54" name="Straight Connector 53">
            <a:extLst>
              <a:ext uri="{FF2B5EF4-FFF2-40B4-BE49-F238E27FC236}">
                <a16:creationId xmlns:a16="http://schemas.microsoft.com/office/drawing/2014/main" id="{6AF91E5F-F5C8-F905-44E9-1022A13822F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23" name="TextBox 22">
            <a:extLst>
              <a:ext uri="{FF2B5EF4-FFF2-40B4-BE49-F238E27FC236}">
                <a16:creationId xmlns:a16="http://schemas.microsoft.com/office/drawing/2014/main" id="{9007CBB2-8D73-DC0F-4F47-3AC52269CD50}"/>
              </a:ext>
            </a:extLst>
          </p:cNvPr>
          <p:cNvSpPr txBox="1"/>
          <p:nvPr userDrawn="1"/>
        </p:nvSpPr>
        <p:spPr bwMode="gray">
          <a:xfrm>
            <a:off x="771944" y="1036101"/>
            <a:ext cx="1619806"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OTHER </a:t>
            </a:r>
            <a:br>
              <a:rPr lang="en-US" sz="1500" b="0" i="1" dirty="0">
                <a:solidFill>
                  <a:schemeClr val="bg1"/>
                </a:solidFill>
                <a:latin typeface="+mn-lt"/>
                <a:ea typeface="Noto Sans Med" panose="020B0502040504020204" pitchFamily="34" charset="0"/>
                <a:cs typeface="Noto Sans Med" panose="020B0502040504020204" pitchFamily="34" charset="0"/>
              </a:rPr>
            </a:br>
            <a:r>
              <a:rPr lang="en-US" sz="1500" b="0" i="1" dirty="0">
                <a:solidFill>
                  <a:schemeClr val="bg1"/>
                </a:solidFill>
                <a:latin typeface="+mn-lt"/>
                <a:ea typeface="Noto Sans Med" panose="020B0502040504020204" pitchFamily="34" charset="0"/>
                <a:cs typeface="Noto Sans Med" panose="020B0502040504020204" pitchFamily="34" charset="0"/>
              </a:rPr>
              <a:t>CANCER TYPES</a:t>
            </a:r>
          </a:p>
        </p:txBody>
      </p:sp>
      <p:pic>
        <p:nvPicPr>
          <p:cNvPr id="24" name="Graphic 23">
            <a:extLst>
              <a:ext uri="{FF2B5EF4-FFF2-40B4-BE49-F238E27FC236}">
                <a16:creationId xmlns:a16="http://schemas.microsoft.com/office/drawing/2014/main" id="{AF6664CF-2882-7E82-E92B-88D0BE611DA4}"/>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27888" y="1041524"/>
            <a:ext cx="406606" cy="406500"/>
          </a:xfrm>
          <a:prstGeom prst="rect">
            <a:avLst/>
          </a:prstGeom>
        </p:spPr>
      </p:pic>
      <p:sp>
        <p:nvSpPr>
          <p:cNvPr id="2" name="Rectangle 1">
            <a:hlinkClick r:id="" action="ppaction://noaction"/>
            <a:extLst>
              <a:ext uri="{FF2B5EF4-FFF2-40B4-BE49-F238E27FC236}">
                <a16:creationId xmlns:a16="http://schemas.microsoft.com/office/drawing/2014/main" id="{F840CB66-E691-2CB6-4D4B-BB2ED573AC06}"/>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7" name="object 13">
            <a:extLst>
              <a:ext uri="{FF2B5EF4-FFF2-40B4-BE49-F238E27FC236}">
                <a16:creationId xmlns:a16="http://schemas.microsoft.com/office/drawing/2014/main" id="{A72C34D6-7016-CC97-D198-15F4D47BE171}"/>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3" name="Group 2">
            <a:extLst>
              <a:ext uri="{FF2B5EF4-FFF2-40B4-BE49-F238E27FC236}">
                <a16:creationId xmlns:a16="http://schemas.microsoft.com/office/drawing/2014/main" id="{9B4E5797-0FE0-07CF-26DA-FC17B451E05A}"/>
              </a:ext>
            </a:extLst>
          </p:cNvPr>
          <p:cNvGrpSpPr/>
          <p:nvPr userDrawn="1"/>
        </p:nvGrpSpPr>
        <p:grpSpPr>
          <a:xfrm>
            <a:off x="926517" y="523875"/>
            <a:ext cx="3834066" cy="275526"/>
            <a:chOff x="4177878" y="523875"/>
            <a:chExt cx="3833068" cy="275526"/>
          </a:xfrm>
        </p:grpSpPr>
        <p:sp>
          <p:nvSpPr>
            <p:cNvPr id="22" name="Rectangle 21">
              <a:hlinkClick r:id="" action="ppaction://noaction"/>
              <a:extLst>
                <a:ext uri="{FF2B5EF4-FFF2-40B4-BE49-F238E27FC236}">
                  <a16:creationId xmlns:a16="http://schemas.microsoft.com/office/drawing/2014/main" id="{B88098D8-6186-8B95-36A9-2E913FDC651C}"/>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5" name="Rectangle 24">
              <a:hlinkClick r:id="" action="ppaction://noaction"/>
              <a:extLst>
                <a:ext uri="{FF2B5EF4-FFF2-40B4-BE49-F238E27FC236}">
                  <a16:creationId xmlns:a16="http://schemas.microsoft.com/office/drawing/2014/main" id="{40B31C64-14DC-DBBD-17BE-75B60DB4D1CC}"/>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6" name="Rectangle 25">
              <a:hlinkClick r:id="" action="ppaction://noaction"/>
              <a:extLst>
                <a:ext uri="{FF2B5EF4-FFF2-40B4-BE49-F238E27FC236}">
                  <a16:creationId xmlns:a16="http://schemas.microsoft.com/office/drawing/2014/main" id="{2D55B136-CA85-5375-C302-E65C76E70903}"/>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19999268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6"/>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pic>
        <p:nvPicPr>
          <p:cNvPr id="17" name="Graphic 16">
            <a:extLst>
              <a:ext uri="{FF2B5EF4-FFF2-40B4-BE49-F238E27FC236}">
                <a16:creationId xmlns:a16="http://schemas.microsoft.com/office/drawing/2014/main" id="{CB04DB5E-0CEC-EA8D-FA95-75D3C027A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14982" y="1046889"/>
            <a:ext cx="398158" cy="357369"/>
          </a:xfrm>
          <a:prstGeom prst="rect">
            <a:avLst/>
          </a:prstGeom>
        </p:spPr>
      </p:pic>
      <p:sp>
        <p:nvSpPr>
          <p:cNvPr id="30" name="TextBox 29">
            <a:extLst>
              <a:ext uri="{FF2B5EF4-FFF2-40B4-BE49-F238E27FC236}">
                <a16:creationId xmlns:a16="http://schemas.microsoft.com/office/drawing/2014/main" id="{47E2EF6B-1FBA-0B03-3E64-11C0986923F3}"/>
              </a:ext>
            </a:extLst>
          </p:cNvPr>
          <p:cNvSpPr txBox="1"/>
          <p:nvPr userDrawn="1"/>
        </p:nvSpPr>
        <p:spPr bwMode="gray">
          <a:xfrm>
            <a:off x="727886" y="889582"/>
            <a:ext cx="1659714" cy="669396"/>
          </a:xfrm>
          <a:prstGeom prst="rect">
            <a:avLst/>
          </a:prstGeom>
        </p:spPr>
        <p:txBody>
          <a:bodyPr wrap="square" lIns="22851" tIns="22851" rIns="22851" bIns="22851" rtlCol="0">
            <a:spAutoFit/>
          </a:bodyPr>
          <a:lstStyle/>
          <a:p>
            <a:pPr marL="0" indent="0" algn="l">
              <a:lnSpc>
                <a:spcPct val="90000"/>
              </a:lnSpc>
              <a:spcBef>
                <a:spcPts val="5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ADVANCED OR METASTATIC SOLID TUMORS</a:t>
            </a: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grpSp>
        <p:nvGrpSpPr>
          <p:cNvPr id="7" name="Group 6">
            <a:extLst>
              <a:ext uri="{FF2B5EF4-FFF2-40B4-BE49-F238E27FC236}">
                <a16:creationId xmlns:a16="http://schemas.microsoft.com/office/drawing/2014/main" id="{C2034819-BB86-DF6C-6322-3525A553C749}"/>
              </a:ext>
            </a:extLst>
          </p:cNvPr>
          <p:cNvGrpSpPr/>
          <p:nvPr userDrawn="1"/>
        </p:nvGrpSpPr>
        <p:grpSpPr>
          <a:xfrm>
            <a:off x="2393651" y="1642096"/>
            <a:ext cx="2411829" cy="755272"/>
            <a:chOff x="4889566" y="2161259"/>
            <a:chExt cx="4824286" cy="1820254"/>
          </a:xfrm>
        </p:grpSpPr>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grpSp>
      <p:sp>
        <p:nvSpPr>
          <p:cNvPr id="12" name="Text Placeholder 10">
            <a:extLst>
              <a:ext uri="{FF2B5EF4-FFF2-40B4-BE49-F238E27FC236}">
                <a16:creationId xmlns:a16="http://schemas.microsoft.com/office/drawing/2014/main" id="{D98D02F1-DA75-3A92-F299-C386EA7C6AE4}"/>
              </a:ext>
            </a:extLst>
          </p:cNvPr>
          <p:cNvSpPr>
            <a:spLocks noGrp="1"/>
          </p:cNvSpPr>
          <p:nvPr>
            <p:ph type="body" sz="quarter" idx="11" hasCustomPrompt="1"/>
          </p:nvPr>
        </p:nvSpPr>
        <p:spPr>
          <a:xfrm>
            <a:off x="986248" y="1929953"/>
            <a:ext cx="1325880" cy="241530"/>
          </a:xfrm>
          <a:prstGeom prst="rect">
            <a:avLst/>
          </a:prstGeom>
        </p:spPr>
        <p:txBody>
          <a:bodyPr/>
          <a:lstStyle>
            <a:lvl1pPr marL="0" indent="0">
              <a:buNone/>
              <a:defRPr sz="1050" b="1" i="0">
                <a:solidFill>
                  <a:schemeClr val="accent6"/>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p:ph type="body" sz="quarter" idx="13" hasCustomPrompt="1"/>
          </p:nvPr>
        </p:nvSpPr>
        <p:spPr>
          <a:xfrm>
            <a:off x="3247399" y="1729606"/>
            <a:ext cx="1173011" cy="212072"/>
          </a:xfrm>
          <a:prstGeom prst="rect">
            <a:avLst/>
          </a:prstGeom>
        </p:spPr>
        <p:txBody>
          <a:bodyPr/>
          <a:lstStyle>
            <a:lvl1pPr marL="0" indent="0">
              <a:buNone/>
              <a:defRPr sz="1200" b="1"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9"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cxnSp>
        <p:nvCxnSpPr>
          <p:cNvPr id="50" name="Straight Connector 49">
            <a:extLst>
              <a:ext uri="{FF2B5EF4-FFF2-40B4-BE49-F238E27FC236}">
                <a16:creationId xmlns:a16="http://schemas.microsoft.com/office/drawing/2014/main" id="{5BC001CF-5449-42EB-F1BA-4626F211B33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2" name="Rectangle 1">
            <a:hlinkClick r:id="" action="ppaction://noaction"/>
            <a:extLst>
              <a:ext uri="{FF2B5EF4-FFF2-40B4-BE49-F238E27FC236}">
                <a16:creationId xmlns:a16="http://schemas.microsoft.com/office/drawing/2014/main" id="{6BEE3B95-346D-29E0-879E-81C8ED9512FC}"/>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11" name="object 13">
            <a:extLst>
              <a:ext uri="{FF2B5EF4-FFF2-40B4-BE49-F238E27FC236}">
                <a16:creationId xmlns:a16="http://schemas.microsoft.com/office/drawing/2014/main" id="{51B10E87-FE25-7BA8-D09A-42BFB94AB7AF}"/>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5" name="Group 24">
            <a:extLst>
              <a:ext uri="{FF2B5EF4-FFF2-40B4-BE49-F238E27FC236}">
                <a16:creationId xmlns:a16="http://schemas.microsoft.com/office/drawing/2014/main" id="{11B58FB7-8EE7-EF58-D423-0D52781D5971}"/>
              </a:ext>
            </a:extLst>
          </p:cNvPr>
          <p:cNvGrpSpPr/>
          <p:nvPr userDrawn="1"/>
        </p:nvGrpSpPr>
        <p:grpSpPr>
          <a:xfrm>
            <a:off x="926517" y="523875"/>
            <a:ext cx="3834066" cy="275526"/>
            <a:chOff x="4177878" y="523875"/>
            <a:chExt cx="3833068" cy="275526"/>
          </a:xfrm>
        </p:grpSpPr>
        <p:sp>
          <p:nvSpPr>
            <p:cNvPr id="26" name="Rectangle 25">
              <a:hlinkClick r:id="" action="ppaction://noaction"/>
              <a:extLst>
                <a:ext uri="{FF2B5EF4-FFF2-40B4-BE49-F238E27FC236}">
                  <a16:creationId xmlns:a16="http://schemas.microsoft.com/office/drawing/2014/main" id="{7C172B0C-195D-2A11-55C8-0077976E6F69}"/>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32" name="Rectangle 31">
              <a:hlinkClick r:id="" action="ppaction://noaction"/>
              <a:extLst>
                <a:ext uri="{FF2B5EF4-FFF2-40B4-BE49-F238E27FC236}">
                  <a16:creationId xmlns:a16="http://schemas.microsoft.com/office/drawing/2014/main" id="{7CC03E7E-35AA-2762-1F72-A387EBA612B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44" name="Rectangle 43">
              <a:hlinkClick r:id="" action="ppaction://noaction"/>
              <a:extLst>
                <a:ext uri="{FF2B5EF4-FFF2-40B4-BE49-F238E27FC236}">
                  <a16:creationId xmlns:a16="http://schemas.microsoft.com/office/drawing/2014/main" id="{CB624D93-AFA3-8592-6DF1-F6717D9C1BD7}"/>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34430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4">
              <a:lumMod val="75000"/>
            </a:schemeClr>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grpSp>
        <p:nvGrpSpPr>
          <p:cNvPr id="7" name="Group 6">
            <a:extLst>
              <a:ext uri="{FF2B5EF4-FFF2-40B4-BE49-F238E27FC236}">
                <a16:creationId xmlns:a16="http://schemas.microsoft.com/office/drawing/2014/main" id="{C2034819-BB86-DF6C-6322-3525A553C749}"/>
              </a:ext>
            </a:extLst>
          </p:cNvPr>
          <p:cNvGrpSpPr/>
          <p:nvPr userDrawn="1"/>
        </p:nvGrpSpPr>
        <p:grpSpPr>
          <a:xfrm>
            <a:off x="2393651" y="1642096"/>
            <a:ext cx="2411829" cy="755272"/>
            <a:chOff x="4889566" y="2161259"/>
            <a:chExt cx="4824286" cy="1820254"/>
          </a:xfrm>
        </p:grpSpPr>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grpSp>
      <p:sp>
        <p:nvSpPr>
          <p:cNvPr id="12" name="Text Placeholder 10">
            <a:extLst>
              <a:ext uri="{FF2B5EF4-FFF2-40B4-BE49-F238E27FC236}">
                <a16:creationId xmlns:a16="http://schemas.microsoft.com/office/drawing/2014/main" id="{D98D02F1-DA75-3A92-F299-C386EA7C6AE4}"/>
              </a:ext>
            </a:extLst>
          </p:cNvPr>
          <p:cNvSpPr>
            <a:spLocks noGrp="1"/>
          </p:cNvSpPr>
          <p:nvPr>
            <p:ph type="body" sz="quarter" idx="11" hasCustomPrompt="1"/>
          </p:nvPr>
        </p:nvSpPr>
        <p:spPr>
          <a:xfrm>
            <a:off x="986248" y="1929953"/>
            <a:ext cx="1325880" cy="241530"/>
          </a:xfrm>
          <a:prstGeom prst="rect">
            <a:avLst/>
          </a:prstGeom>
        </p:spPr>
        <p:txBody>
          <a:bodyPr/>
          <a:lstStyle>
            <a:lvl1pPr marL="0" indent="0">
              <a:buNone/>
              <a:defRPr sz="1050" b="1" i="0">
                <a:solidFill>
                  <a:schemeClr val="tx1">
                    <a:lumMod val="50000"/>
                    <a:lumOff val="50000"/>
                  </a:schemeClr>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p:ph type="body" sz="quarter" idx="13" hasCustomPrompt="1"/>
          </p:nvPr>
        </p:nvSpPr>
        <p:spPr>
          <a:xfrm>
            <a:off x="3247399" y="1729606"/>
            <a:ext cx="1173011" cy="212072"/>
          </a:xfrm>
          <a:prstGeom prst="rect">
            <a:avLst/>
          </a:prstGeom>
        </p:spPr>
        <p:txBody>
          <a:bodyPr/>
          <a:lstStyle>
            <a:lvl1pPr marL="0" indent="0">
              <a:buNone/>
              <a:defRPr sz="1200" b="1"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7"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cxnSp>
        <p:nvCxnSpPr>
          <p:cNvPr id="50" name="Straight Connector 49">
            <a:extLst>
              <a:ext uri="{FF2B5EF4-FFF2-40B4-BE49-F238E27FC236}">
                <a16:creationId xmlns:a16="http://schemas.microsoft.com/office/drawing/2014/main" id="{5BC001CF-5449-42EB-F1BA-4626F211B33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2" name="TextBox 1">
            <a:extLst>
              <a:ext uri="{FF2B5EF4-FFF2-40B4-BE49-F238E27FC236}">
                <a16:creationId xmlns:a16="http://schemas.microsoft.com/office/drawing/2014/main" id="{D568B4C2-6987-8D6D-98B4-E589EB838072}"/>
              </a:ext>
            </a:extLst>
          </p:cNvPr>
          <p:cNvSpPr txBox="1"/>
          <p:nvPr userDrawn="1"/>
        </p:nvSpPr>
        <p:spPr bwMode="gray">
          <a:xfrm>
            <a:off x="771944" y="1036101"/>
            <a:ext cx="1619804"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dirty="0">
                <a:solidFill>
                  <a:schemeClr val="bg1"/>
                </a:solidFill>
                <a:latin typeface="+mn-lt"/>
                <a:ea typeface="Noto Sans Med" panose="020B0502040504020204" pitchFamily="34" charset="0"/>
                <a:cs typeface="Noto Sans Med" panose="020B0502040504020204" pitchFamily="34" charset="0"/>
              </a:rPr>
              <a:t>OTHER </a:t>
            </a:r>
            <a:br>
              <a:rPr lang="en-US" sz="1500" b="0" i="1" dirty="0">
                <a:solidFill>
                  <a:schemeClr val="bg1"/>
                </a:solidFill>
                <a:latin typeface="+mn-lt"/>
                <a:ea typeface="Noto Sans Med" panose="020B0502040504020204" pitchFamily="34" charset="0"/>
                <a:cs typeface="Noto Sans Med" panose="020B0502040504020204" pitchFamily="34" charset="0"/>
              </a:rPr>
            </a:br>
            <a:r>
              <a:rPr lang="en-US" sz="1500" b="0" i="1" dirty="0">
                <a:solidFill>
                  <a:schemeClr val="bg1"/>
                </a:solidFill>
                <a:latin typeface="+mn-lt"/>
                <a:ea typeface="Noto Sans Med" panose="020B0502040504020204" pitchFamily="34" charset="0"/>
                <a:cs typeface="Noto Sans Med" panose="020B0502040504020204" pitchFamily="34" charset="0"/>
              </a:rPr>
              <a:t>CANCER TYPES</a:t>
            </a:r>
          </a:p>
        </p:txBody>
      </p:sp>
      <p:pic>
        <p:nvPicPr>
          <p:cNvPr id="11" name="Graphic 10">
            <a:extLst>
              <a:ext uri="{FF2B5EF4-FFF2-40B4-BE49-F238E27FC236}">
                <a16:creationId xmlns:a16="http://schemas.microsoft.com/office/drawing/2014/main" id="{101DF16D-E5AB-8735-2067-1DB4961544E7}"/>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27888" y="1041524"/>
            <a:ext cx="406606" cy="406500"/>
          </a:xfrm>
          <a:prstGeom prst="rect">
            <a:avLst/>
          </a:prstGeom>
        </p:spPr>
      </p:pic>
      <p:sp>
        <p:nvSpPr>
          <p:cNvPr id="17" name="Rectangle 16">
            <a:hlinkClick r:id="" action="ppaction://noaction"/>
            <a:extLst>
              <a:ext uri="{FF2B5EF4-FFF2-40B4-BE49-F238E27FC236}">
                <a16:creationId xmlns:a16="http://schemas.microsoft.com/office/drawing/2014/main" id="{2CB0DEDB-C04E-4FE0-91C6-DC258E1EC156}"/>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21" name="object 13">
            <a:extLst>
              <a:ext uri="{FF2B5EF4-FFF2-40B4-BE49-F238E27FC236}">
                <a16:creationId xmlns:a16="http://schemas.microsoft.com/office/drawing/2014/main" id="{7D830CC5-7617-0787-C0A4-AC349E34CBAD}"/>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26" name="Group 25">
            <a:extLst>
              <a:ext uri="{FF2B5EF4-FFF2-40B4-BE49-F238E27FC236}">
                <a16:creationId xmlns:a16="http://schemas.microsoft.com/office/drawing/2014/main" id="{A579B0BB-64A9-6C1F-2508-5C543F90BBF4}"/>
              </a:ext>
            </a:extLst>
          </p:cNvPr>
          <p:cNvGrpSpPr/>
          <p:nvPr userDrawn="1"/>
        </p:nvGrpSpPr>
        <p:grpSpPr>
          <a:xfrm>
            <a:off x="926517" y="523875"/>
            <a:ext cx="3834066" cy="275526"/>
            <a:chOff x="4177878" y="523875"/>
            <a:chExt cx="3833068" cy="275526"/>
          </a:xfrm>
        </p:grpSpPr>
        <p:sp>
          <p:nvSpPr>
            <p:cNvPr id="30" name="Rectangle 29">
              <a:hlinkClick r:id="" action="ppaction://noaction"/>
              <a:extLst>
                <a:ext uri="{FF2B5EF4-FFF2-40B4-BE49-F238E27FC236}">
                  <a16:creationId xmlns:a16="http://schemas.microsoft.com/office/drawing/2014/main" id="{967863D4-47D7-E791-19CC-80FF86FB2D04}"/>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32" name="Rectangle 31">
              <a:hlinkClick r:id="" action="ppaction://noaction"/>
              <a:extLst>
                <a:ext uri="{FF2B5EF4-FFF2-40B4-BE49-F238E27FC236}">
                  <a16:creationId xmlns:a16="http://schemas.microsoft.com/office/drawing/2014/main" id="{601A66B7-2250-10C1-09C0-F3C41719B5D8}"/>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44" name="Rectangle 43">
              <a:hlinkClick r:id="" action="ppaction://noaction"/>
              <a:extLst>
                <a:ext uri="{FF2B5EF4-FFF2-40B4-BE49-F238E27FC236}">
                  <a16:creationId xmlns:a16="http://schemas.microsoft.com/office/drawing/2014/main" id="{33A5B0AB-A12B-1BF5-EC27-7A8831598758}"/>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156073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Rounded Rectangle 21">
            <a:extLst>
              <a:ext uri="{FF2B5EF4-FFF2-40B4-BE49-F238E27FC236}">
                <a16:creationId xmlns:a16="http://schemas.microsoft.com/office/drawing/2014/main" id="{349357AD-CEF1-C67D-AD88-9F06468DF01F}"/>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atin typeface="+mn-lt"/>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91D62253-C82A-9E5D-99F9-4B88199F0058}"/>
              </a:ext>
            </a:extLst>
          </p:cNvPr>
          <p:cNvCxnSpPr>
            <a:cxnSpLocks/>
          </p:cNvCxnSpPr>
          <p:nvPr userDrawn="1"/>
        </p:nvCxnSpPr>
        <p:spPr bwMode="gray">
          <a:xfrm>
            <a:off x="2393651" y="1642096"/>
            <a:ext cx="0" cy="755272"/>
          </a:xfrm>
          <a:prstGeom prst="line">
            <a:avLst/>
          </a:prstGeom>
          <a:noFill/>
          <a:ln w="12700" cap="rnd">
            <a:solidFill>
              <a:schemeClr val="bg1">
                <a:lumMod val="75000"/>
              </a:schemeClr>
            </a:solidFill>
            <a:prstDash val="solid"/>
            <a:round/>
            <a:headEnd/>
            <a:tailEnd/>
          </a:ln>
          <a:effectLst/>
        </p:spPr>
      </p:cxnSp>
      <p:cxnSp>
        <p:nvCxnSpPr>
          <p:cNvPr id="27" name="Straight Connector 26">
            <a:extLst>
              <a:ext uri="{FF2B5EF4-FFF2-40B4-BE49-F238E27FC236}">
                <a16:creationId xmlns:a16="http://schemas.microsoft.com/office/drawing/2014/main" id="{24E9EF2C-C6A6-7CF0-B992-7B4997319D68}"/>
              </a:ext>
            </a:extLst>
          </p:cNvPr>
          <p:cNvCxnSpPr>
            <a:cxnSpLocks/>
          </p:cNvCxnSpPr>
          <p:nvPr userDrawn="1"/>
        </p:nvCxnSpPr>
        <p:spPr bwMode="gray">
          <a:xfrm>
            <a:off x="4805480" y="1642096"/>
            <a:ext cx="0" cy="755272"/>
          </a:xfrm>
          <a:prstGeom prst="line">
            <a:avLst/>
          </a:prstGeom>
          <a:noFill/>
          <a:ln w="12700" cap="rnd">
            <a:solidFill>
              <a:schemeClr val="bg1">
                <a:lumMod val="75000"/>
              </a:schemeClr>
            </a:solidFill>
            <a:prstDash val="solid"/>
            <a:round/>
            <a:headEnd/>
            <a:tailEnd/>
          </a:ln>
          <a:effectLst/>
        </p:spPr>
      </p:cxnSp>
      <p:cxnSp>
        <p:nvCxnSpPr>
          <p:cNvPr id="28" name="Straight Connector 27">
            <a:extLst>
              <a:ext uri="{FF2B5EF4-FFF2-40B4-BE49-F238E27FC236}">
                <a16:creationId xmlns:a16="http://schemas.microsoft.com/office/drawing/2014/main" id="{026DDA28-C23E-1E41-DA83-830568AF79C7}"/>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31" name="Text Placeholder 10">
            <a:extLst>
              <a:ext uri="{FF2B5EF4-FFF2-40B4-BE49-F238E27FC236}">
                <a16:creationId xmlns:a16="http://schemas.microsoft.com/office/drawing/2014/main" id="{D0398F0F-8634-AFD8-B984-60D87F5029BB}"/>
              </a:ext>
            </a:extLst>
          </p:cNvPr>
          <p:cNvSpPr>
            <a:spLocks noGrp="1"/>
          </p:cNvSpPr>
          <p:nvPr userDrawn="1">
            <p:ph type="body" sz="quarter" idx="11" hasCustomPrompt="1"/>
          </p:nvPr>
        </p:nvSpPr>
        <p:spPr>
          <a:xfrm>
            <a:off x="986247" y="1929953"/>
            <a:ext cx="1325880" cy="241530"/>
          </a:xfrm>
          <a:prstGeom prst="rect">
            <a:avLst/>
          </a:prstGeom>
        </p:spPr>
        <p:txBody>
          <a:bodyPr/>
          <a:lstStyle>
            <a:lvl1pPr marL="0" indent="0">
              <a:buNone/>
              <a:defRPr sz="1050" b="1" i="0">
                <a:solidFill>
                  <a:schemeClr val="accent4"/>
                </a:solidFill>
                <a:latin typeface="+mn-lt"/>
                <a:ea typeface="Noto Sans SemBd" panose="020B0502040504020204" pitchFamily="34" charset="0"/>
                <a:cs typeface="Noto Sans SemBd" panose="020B0502040504020204" pitchFamily="34" charset="0"/>
              </a:defRPr>
            </a:lvl1pPr>
          </a:lstStyle>
          <a:p>
            <a:pPr lvl="0"/>
            <a:r>
              <a:rPr lang="en-US" dirty="0"/>
              <a:t>XXX</a:t>
            </a:r>
          </a:p>
        </p:txBody>
      </p:sp>
      <p:sp>
        <p:nvSpPr>
          <p:cNvPr id="33" name="Oval 32">
            <a:extLst>
              <a:ext uri="{FF2B5EF4-FFF2-40B4-BE49-F238E27FC236}">
                <a16:creationId xmlns:a16="http://schemas.microsoft.com/office/drawing/2014/main" id="{91956FD4-81F8-4302-F4E3-01530CEFD14D}"/>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n-lt"/>
            </a:endParaRPr>
          </a:p>
        </p:txBody>
      </p:sp>
      <p:sp>
        <p:nvSpPr>
          <p:cNvPr id="34" name="Oval 33">
            <a:extLst>
              <a:ext uri="{FF2B5EF4-FFF2-40B4-BE49-F238E27FC236}">
                <a16:creationId xmlns:a16="http://schemas.microsoft.com/office/drawing/2014/main" id="{C0BFCFF8-EB17-FEF0-B650-B96FB651767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5" name="Oval 34">
            <a:extLst>
              <a:ext uri="{FF2B5EF4-FFF2-40B4-BE49-F238E27FC236}">
                <a16:creationId xmlns:a16="http://schemas.microsoft.com/office/drawing/2014/main" id="{192CF4B6-C13F-8797-46EB-4B259C1B7605}"/>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n-lt"/>
            </a:endParaRPr>
          </a:p>
        </p:txBody>
      </p:sp>
      <p:sp>
        <p:nvSpPr>
          <p:cNvPr id="36" name="Text Placeholder 10">
            <a:extLst>
              <a:ext uri="{FF2B5EF4-FFF2-40B4-BE49-F238E27FC236}">
                <a16:creationId xmlns:a16="http://schemas.microsoft.com/office/drawing/2014/main" id="{AC2F25B9-592D-0B22-F1AE-3615789569D7}"/>
              </a:ext>
            </a:extLst>
          </p:cNvPr>
          <p:cNvSpPr>
            <a:spLocks noGrp="1"/>
          </p:cNvSpPr>
          <p:nvPr userDrawn="1">
            <p:ph type="body" sz="quarter" idx="20" hasCustomPrompt="1"/>
          </p:nvPr>
        </p:nvSpPr>
        <p:spPr>
          <a:xfrm>
            <a:off x="370073" y="1818024"/>
            <a:ext cx="390798" cy="184606"/>
          </a:xfrm>
          <a:prstGeom prst="rect">
            <a:avLst/>
          </a:prstGeom>
        </p:spPr>
        <p:txBody>
          <a:bodyPr/>
          <a:lstStyle>
            <a:lvl1pPr marL="0" indent="0" algn="ctr">
              <a:buNone/>
              <a:defRPr sz="2000" b="0" i="0">
                <a:latin typeface="+mn-lt"/>
                <a:ea typeface="Noto Sans Light" panose="020B0402040504020204" pitchFamily="34" charset="0"/>
                <a:cs typeface="Noto Sans Light" panose="020B0402040504020204" pitchFamily="34" charset="0"/>
              </a:defRPr>
            </a:lvl1pPr>
          </a:lstStyle>
          <a:p>
            <a:pPr lvl="0"/>
            <a:r>
              <a:rPr lang="en-US" dirty="0"/>
              <a:t>#</a:t>
            </a:r>
          </a:p>
        </p:txBody>
      </p:sp>
      <p:pic>
        <p:nvPicPr>
          <p:cNvPr id="37" name="Graphic 36">
            <a:extLst>
              <a:ext uri="{FF2B5EF4-FFF2-40B4-BE49-F238E27FC236}">
                <a16:creationId xmlns:a16="http://schemas.microsoft.com/office/drawing/2014/main" id="{857BBA44-AF1C-6E69-999B-2FAE9A59C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97934" y="1920576"/>
            <a:ext cx="245003" cy="238878"/>
          </a:xfrm>
          <a:prstGeom prst="rect">
            <a:avLst/>
          </a:prstGeom>
        </p:spPr>
      </p:pic>
      <p:pic>
        <p:nvPicPr>
          <p:cNvPr id="38" name="Graphic 37">
            <a:extLst>
              <a:ext uri="{FF2B5EF4-FFF2-40B4-BE49-F238E27FC236}">
                <a16:creationId xmlns:a16="http://schemas.microsoft.com/office/drawing/2014/main" id="{0EADF9DA-30DB-B63C-1DCE-43CDFC26F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32935" y="1921916"/>
            <a:ext cx="258101" cy="251649"/>
          </a:xfrm>
          <a:prstGeom prst="rect">
            <a:avLst/>
          </a:prstGeom>
        </p:spPr>
      </p:pic>
      <p:sp>
        <p:nvSpPr>
          <p:cNvPr id="39" name="TextBox 38">
            <a:extLst>
              <a:ext uri="{FF2B5EF4-FFF2-40B4-BE49-F238E27FC236}">
                <a16:creationId xmlns:a16="http://schemas.microsoft.com/office/drawing/2014/main" id="{63B13683-C977-BA02-9672-DC494FFDF9D4}"/>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40" name="Picture Placeholder 36">
            <a:extLst>
              <a:ext uri="{FF2B5EF4-FFF2-40B4-BE49-F238E27FC236}">
                <a16:creationId xmlns:a16="http://schemas.microsoft.com/office/drawing/2014/main" id="{7A679781-2260-D958-20CA-3D0379BF907B}"/>
              </a:ext>
            </a:extLst>
          </p:cNvPr>
          <p:cNvSpPr>
            <a:spLocks noGrp="1"/>
          </p:cNvSpPr>
          <p:nvPr userDrawn="1">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n-lt"/>
              </a:defRPr>
            </a:lvl1pPr>
          </a:lstStyle>
          <a:p>
            <a:r>
              <a:rPr lang="en-US" dirty="0"/>
              <a:t>QR code</a:t>
            </a:r>
          </a:p>
        </p:txBody>
      </p:sp>
      <p:cxnSp>
        <p:nvCxnSpPr>
          <p:cNvPr id="41" name="Straight Connector 40">
            <a:extLst>
              <a:ext uri="{FF2B5EF4-FFF2-40B4-BE49-F238E27FC236}">
                <a16:creationId xmlns:a16="http://schemas.microsoft.com/office/drawing/2014/main" id="{AA4393A7-5887-273E-881E-47B959F75A9D}"/>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42" name="Text Placeholder 10">
            <a:extLst>
              <a:ext uri="{FF2B5EF4-FFF2-40B4-BE49-F238E27FC236}">
                <a16:creationId xmlns:a16="http://schemas.microsoft.com/office/drawing/2014/main" id="{40199A6B-48A0-4183-7D21-3A087244606F}"/>
              </a:ext>
            </a:extLst>
          </p:cNvPr>
          <p:cNvSpPr>
            <a:spLocks noGrp="1"/>
          </p:cNvSpPr>
          <p:nvPr userDrawn="1">
            <p:ph type="body" sz="quarter" idx="10" hasCustomPrompt="1"/>
          </p:nvPr>
        </p:nvSpPr>
        <p:spPr>
          <a:xfrm>
            <a:off x="986246" y="1729606"/>
            <a:ext cx="1325880" cy="212072"/>
          </a:xfrm>
          <a:prstGeom prst="rect">
            <a:avLst/>
          </a:prstGeom>
        </p:spPr>
        <p:txBody>
          <a:bodyPr/>
          <a:lstStyle>
            <a:lvl1pPr marL="0" indent="0">
              <a:buNone/>
              <a:defRPr sz="1200" b="0" i="0">
                <a:latin typeface="+mn-lt"/>
                <a:ea typeface="Noto Sans" panose="020B0502040504020204" pitchFamily="34" charset="0"/>
                <a:cs typeface="Arial" panose="020B0604020202020204" pitchFamily="34" charset="0"/>
              </a:defRPr>
            </a:lvl1pPr>
          </a:lstStyle>
          <a:p>
            <a:pPr lvl="0"/>
            <a:r>
              <a:rPr lang="en-US" dirty="0"/>
              <a:t>Phase</a:t>
            </a:r>
          </a:p>
        </p:txBody>
      </p:sp>
      <p:sp>
        <p:nvSpPr>
          <p:cNvPr id="60" name="Text Placeholder 10">
            <a:extLst>
              <a:ext uri="{FF2B5EF4-FFF2-40B4-BE49-F238E27FC236}">
                <a16:creationId xmlns:a16="http://schemas.microsoft.com/office/drawing/2014/main" id="{E4A3EEF8-C96C-1072-5E33-8FBB5B0A7286}"/>
              </a:ext>
            </a:extLst>
          </p:cNvPr>
          <p:cNvSpPr>
            <a:spLocks noGrp="1"/>
          </p:cNvSpPr>
          <p:nvPr userDrawn="1">
            <p:ph type="body" sz="quarter" idx="12" hasCustomPrompt="1"/>
          </p:nvPr>
        </p:nvSpPr>
        <p:spPr>
          <a:xfrm>
            <a:off x="986247" y="2145556"/>
            <a:ext cx="1325880" cy="212072"/>
          </a:xfrm>
          <a:prstGeom prst="rect">
            <a:avLst/>
          </a:prstGeom>
        </p:spPr>
        <p:txBody>
          <a:bodyPr/>
          <a:lstStyle>
            <a:lvl1pPr marL="0" indent="0">
              <a:buNone/>
              <a:defRPr sz="1100" b="0" i="0">
                <a:latin typeface="+mn-lt"/>
                <a:ea typeface="Noto Sans" panose="020B0502040504020204" pitchFamily="34" charset="0"/>
                <a:cs typeface="Arial" panose="020B0604020202020204" pitchFamily="34" charset="0"/>
              </a:defRPr>
            </a:lvl1pPr>
          </a:lstStyle>
          <a:p>
            <a:pPr lvl="0"/>
            <a:r>
              <a:rPr lang="en-US" dirty="0"/>
              <a:t>NCT</a:t>
            </a:r>
          </a:p>
        </p:txBody>
      </p:sp>
      <p:sp>
        <p:nvSpPr>
          <p:cNvPr id="62" name="Text Placeholder 10">
            <a:extLst>
              <a:ext uri="{FF2B5EF4-FFF2-40B4-BE49-F238E27FC236}">
                <a16:creationId xmlns:a16="http://schemas.microsoft.com/office/drawing/2014/main" id="{5C138803-B68F-A1A6-79C4-0DAA5EE66684}"/>
              </a:ext>
            </a:extLst>
          </p:cNvPr>
          <p:cNvSpPr>
            <a:spLocks noGrp="1"/>
          </p:cNvSpPr>
          <p:nvPr userDrawn="1">
            <p:ph type="body" sz="quarter" idx="13" hasCustomPrompt="1"/>
          </p:nvPr>
        </p:nvSpPr>
        <p:spPr>
          <a:xfrm>
            <a:off x="3247399" y="1729606"/>
            <a:ext cx="1173011" cy="212072"/>
          </a:xfrm>
          <a:prstGeom prst="rect">
            <a:avLst/>
          </a:prstGeom>
        </p:spPr>
        <p:txBody>
          <a:bodyPr/>
          <a:lstStyle>
            <a:lvl1pPr marL="0" indent="0">
              <a:buNone/>
              <a:defRPr sz="1200" b="1" i="0">
                <a:latin typeface="+mn-lt"/>
                <a:ea typeface="Noto Sans" panose="020B0502040504020204" pitchFamily="34" charset="0"/>
                <a:cs typeface="Arial" panose="020B0604020202020204" pitchFamily="34" charset="0"/>
              </a:defRPr>
            </a:lvl1pPr>
          </a:lstStyle>
          <a:p>
            <a:pPr lvl="0"/>
            <a:r>
              <a:rPr lang="en-US" dirty="0"/>
              <a:t>Compound</a:t>
            </a:r>
          </a:p>
        </p:txBody>
      </p:sp>
      <p:sp>
        <p:nvSpPr>
          <p:cNvPr id="63" name="Text Placeholder 10">
            <a:extLst>
              <a:ext uri="{FF2B5EF4-FFF2-40B4-BE49-F238E27FC236}">
                <a16:creationId xmlns:a16="http://schemas.microsoft.com/office/drawing/2014/main" id="{A40ABDE0-43DA-CE47-931C-8A8A74BC4360}"/>
              </a:ext>
            </a:extLst>
          </p:cNvPr>
          <p:cNvSpPr>
            <a:spLocks noGrp="1"/>
          </p:cNvSpPr>
          <p:nvPr userDrawn="1">
            <p:ph type="body" sz="quarter" idx="14" hasCustomPrompt="1"/>
          </p:nvPr>
        </p:nvSpPr>
        <p:spPr>
          <a:xfrm>
            <a:off x="3247400" y="1935487"/>
            <a:ext cx="1249639" cy="212072"/>
          </a:xfrm>
          <a:prstGeom prst="rect">
            <a:avLst/>
          </a:prstGeom>
        </p:spPr>
        <p:txBody>
          <a:bodyPr/>
          <a:lstStyle>
            <a:lvl1pPr marL="0" indent="0">
              <a:buNone/>
              <a:defRPr sz="1050" b="0" i="0">
                <a:latin typeface="+mn-lt"/>
                <a:ea typeface="Noto Sans" panose="020B0502040504020204" pitchFamily="34" charset="0"/>
                <a:cs typeface="Arial" panose="020B0604020202020204" pitchFamily="34" charset="0"/>
              </a:defRPr>
            </a:lvl1pPr>
          </a:lstStyle>
          <a:p>
            <a:pPr lvl="0"/>
            <a:r>
              <a:rPr lang="en-US" dirty="0"/>
              <a:t>MOA</a:t>
            </a:r>
          </a:p>
        </p:txBody>
      </p:sp>
      <p:sp>
        <p:nvSpPr>
          <p:cNvPr id="64" name="Text Placeholder 10">
            <a:extLst>
              <a:ext uri="{FF2B5EF4-FFF2-40B4-BE49-F238E27FC236}">
                <a16:creationId xmlns:a16="http://schemas.microsoft.com/office/drawing/2014/main" id="{78CFCDEB-48F8-920B-2B97-6B5638F64B5D}"/>
              </a:ext>
            </a:extLst>
          </p:cNvPr>
          <p:cNvSpPr>
            <a:spLocks noGrp="1"/>
          </p:cNvSpPr>
          <p:nvPr userDrawn="1">
            <p:ph type="body" sz="quarter" idx="18" hasCustomPrompt="1"/>
          </p:nvPr>
        </p:nvSpPr>
        <p:spPr>
          <a:xfrm>
            <a:off x="10060688" y="1685950"/>
            <a:ext cx="1819626" cy="752737"/>
          </a:xfrm>
          <a:prstGeom prst="rect">
            <a:avLst/>
          </a:prstGeom>
        </p:spPr>
        <p:txBody>
          <a:bodyPr/>
          <a:lstStyle>
            <a:lvl1pPr marL="0" indent="0">
              <a:buNone/>
              <a:defRPr sz="1000" b="0" i="0">
                <a:latin typeface="+mn-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66" name="TextBox 65">
            <a:extLst>
              <a:ext uri="{FF2B5EF4-FFF2-40B4-BE49-F238E27FC236}">
                <a16:creationId xmlns:a16="http://schemas.microsoft.com/office/drawing/2014/main" id="{1EE83EAB-3987-67C3-CC90-58C7BBDCDF99}"/>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n-lt"/>
                <a:ea typeface="Noto Sans" panose="020B0502040504020204" pitchFamily="34" charset="0"/>
                <a:cs typeface="Arial" panose="020B0604020202020204" pitchFamily="34" charset="0"/>
              </a:rPr>
              <a:t>Scan the </a:t>
            </a:r>
            <a:r>
              <a:rPr lang="en-US" sz="1100" b="0" i="0" kern="1200" dirty="0">
                <a:solidFill>
                  <a:schemeClr val="tx1"/>
                </a:solidFill>
                <a:latin typeface="+mn-lt"/>
                <a:ea typeface="Noto Sans" panose="020B0502040504020204" pitchFamily="34" charset="0"/>
                <a:cs typeface="Arial" panose="020B0604020202020204" pitchFamily="34" charset="0"/>
              </a:rPr>
              <a:t>QR code </a:t>
            </a:r>
            <a:br>
              <a:rPr lang="en-US" sz="1100" b="0" i="0" kern="1200" dirty="0">
                <a:solidFill>
                  <a:schemeClr val="tx1"/>
                </a:solidFill>
                <a:latin typeface="+mn-lt"/>
                <a:ea typeface="Noto Sans" panose="020B0502040504020204" pitchFamily="34" charset="0"/>
                <a:cs typeface="Arial" panose="020B0604020202020204" pitchFamily="34" charset="0"/>
              </a:rPr>
            </a:br>
            <a:r>
              <a:rPr lang="en-US" sz="1100" b="0" i="0" kern="1200" dirty="0">
                <a:solidFill>
                  <a:schemeClr val="tx1"/>
                </a:solidFill>
                <a:latin typeface="+mn-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n-lt"/>
                <a:ea typeface="Noto Sans" panose="020B0502040504020204" pitchFamily="34" charset="0"/>
                <a:cs typeface="Arial" panose="020B0604020202020204" pitchFamily="34" charset="0"/>
                <a:hlinkClick r:id="rId6"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n-lt"/>
              <a:ea typeface="Noto Sans" panose="020B0502040504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4247B05-20C3-E3B8-39D3-41BB9C22539C}"/>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n-lt"/>
                <a:ea typeface="Noto Sans" panose="020B0502040504020204" pitchFamily="34" charset="0"/>
                <a:cs typeface="Arial" panose="020B0604020202020204" pitchFamily="34" charset="0"/>
              </a:rPr>
              <a:t>PHASE</a:t>
            </a: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9" name="Freeform 6">
            <a:hlinkClick r:id="rId7" action="ppaction://hlinksldjump"/>
            <a:extLst>
              <a:ext uri="{FF2B5EF4-FFF2-40B4-BE49-F238E27FC236}">
                <a16:creationId xmlns:a16="http://schemas.microsoft.com/office/drawing/2014/main" id="{964358A7-D402-A35D-F793-FBCC07B3E121}"/>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0" name="Chevron 16">
            <a:hlinkClick r:id="" action="ppaction://hlinkshowjump?jump=nextslide"/>
            <a:extLst>
              <a:ext uri="{FF2B5EF4-FFF2-40B4-BE49-F238E27FC236}">
                <a16:creationId xmlns:a16="http://schemas.microsoft.com/office/drawing/2014/main" id="{CCEE50C9-64DD-C231-CE72-AE464ACDEE11}"/>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1" name="Chevron 17">
            <a:hlinkClick r:id="" action="ppaction://hlinkshowjump?jump=previousslide"/>
            <a:extLst>
              <a:ext uri="{FF2B5EF4-FFF2-40B4-BE49-F238E27FC236}">
                <a16:creationId xmlns:a16="http://schemas.microsoft.com/office/drawing/2014/main" id="{2FCA9114-5B21-4464-4975-D5ED16C5EE0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78" name="TextBox 77">
            <a:extLst>
              <a:ext uri="{FF2B5EF4-FFF2-40B4-BE49-F238E27FC236}">
                <a16:creationId xmlns:a16="http://schemas.microsoft.com/office/drawing/2014/main" id="{7D0CB724-D1C3-DF98-3482-69F8D70CCEC2}"/>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sp>
        <p:nvSpPr>
          <p:cNvPr id="19" name="Text Placeholder 10">
            <a:extLst>
              <a:ext uri="{FF2B5EF4-FFF2-40B4-BE49-F238E27FC236}">
                <a16:creationId xmlns:a16="http://schemas.microsoft.com/office/drawing/2014/main" id="{1B88A664-3576-7B9A-1448-3A230F3E9348}"/>
              </a:ext>
            </a:extLst>
          </p:cNvPr>
          <p:cNvSpPr>
            <a:spLocks noGrp="1"/>
          </p:cNvSpPr>
          <p:nvPr userDrawn="1">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20" name="TextBox 19">
            <a:extLst>
              <a:ext uri="{FF2B5EF4-FFF2-40B4-BE49-F238E27FC236}">
                <a16:creationId xmlns:a16="http://schemas.microsoft.com/office/drawing/2014/main" id="{468FD85C-940B-11A0-3495-720653E16BB3}"/>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26" name="TextBox 25">
            <a:extLst>
              <a:ext uri="{FF2B5EF4-FFF2-40B4-BE49-F238E27FC236}">
                <a16:creationId xmlns:a16="http://schemas.microsoft.com/office/drawing/2014/main" id="{8DBC8A17-8B43-EACA-B266-49BB63B94E5D}"/>
              </a:ext>
            </a:extLst>
          </p:cNvPr>
          <p:cNvSpPr txBox="1"/>
          <p:nvPr userDrawn="1"/>
        </p:nvSpPr>
        <p:spPr bwMode="gray">
          <a:xfrm>
            <a:off x="692280" y="1031230"/>
            <a:ext cx="1879482" cy="478869"/>
          </a:xfrm>
          <a:prstGeom prst="rect">
            <a:avLst/>
          </a:prstGeom>
        </p:spPr>
        <p:txBody>
          <a:bodyPr wrap="square" lIns="22851" tIns="22851" rIns="22851" bIns="22851" rtlCol="0">
            <a:noAutofit/>
          </a:bodyPr>
          <a:lstStyle/>
          <a:p>
            <a:pPr marL="0" indent="0" algn="l">
              <a:lnSpc>
                <a:spcPct val="90000"/>
              </a:lnSpc>
              <a:spcBef>
                <a:spcPts val="1000"/>
              </a:spcBef>
              <a:buFont typeface="Arial" panose="020B0604020202020204" pitchFamily="34" charset="0"/>
              <a:buNone/>
            </a:pPr>
            <a:r>
              <a:rPr lang="en-US" sz="1500" b="0" i="1" spc="-10" baseline="0" dirty="0">
                <a:solidFill>
                  <a:schemeClr val="bg1"/>
                </a:solidFill>
                <a:latin typeface="+mn-lt"/>
                <a:ea typeface="Noto Sans Med" panose="020B0502040504020204" pitchFamily="34" charset="0"/>
                <a:cs typeface="Noto Sans Med" panose="020B0502040504020204" pitchFamily="34" charset="0"/>
              </a:rPr>
              <a:t>GENITOURINARY</a:t>
            </a:r>
            <a:br>
              <a:rPr lang="en-US" sz="1500" b="0" i="1" spc="-10" baseline="0" dirty="0">
                <a:solidFill>
                  <a:schemeClr val="bg1"/>
                </a:solidFill>
                <a:latin typeface="+mn-lt"/>
                <a:ea typeface="Noto Sans Med" panose="020B0502040504020204" pitchFamily="34" charset="0"/>
                <a:cs typeface="Noto Sans Med" panose="020B0502040504020204" pitchFamily="34" charset="0"/>
              </a:rPr>
            </a:br>
            <a:r>
              <a:rPr lang="en-US" sz="1500" b="0" i="1" spc="-10" baseline="0" dirty="0">
                <a:solidFill>
                  <a:schemeClr val="bg1"/>
                </a:solidFill>
                <a:latin typeface="+mn-lt"/>
                <a:ea typeface="Noto Sans Med" panose="020B0502040504020204" pitchFamily="34" charset="0"/>
                <a:cs typeface="Noto Sans Med" panose="020B0502040504020204" pitchFamily="34" charset="0"/>
              </a:rPr>
              <a:t>CANCER</a:t>
            </a:r>
          </a:p>
        </p:txBody>
      </p:sp>
      <p:pic>
        <p:nvPicPr>
          <p:cNvPr id="14" name="Graphic 13">
            <a:extLst>
              <a:ext uri="{FF2B5EF4-FFF2-40B4-BE49-F238E27FC236}">
                <a16:creationId xmlns:a16="http://schemas.microsoft.com/office/drawing/2014/main" id="{148470B6-6496-92C6-5AE6-D5138467609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75183" y="1045678"/>
            <a:ext cx="465219" cy="411173"/>
          </a:xfrm>
          <a:prstGeom prst="rect">
            <a:avLst/>
          </a:prstGeom>
        </p:spPr>
      </p:pic>
      <p:sp>
        <p:nvSpPr>
          <p:cNvPr id="2" name="Rectangle 1">
            <a:hlinkClick r:id="" action="ppaction://noaction"/>
            <a:extLst>
              <a:ext uri="{FF2B5EF4-FFF2-40B4-BE49-F238E27FC236}">
                <a16:creationId xmlns:a16="http://schemas.microsoft.com/office/drawing/2014/main" id="{43745A39-6419-80EA-B3A7-231216AB21BA}"/>
              </a:ext>
            </a:extLst>
          </p:cNvPr>
          <p:cNvSpPr/>
          <p:nvPr userDrawn="1"/>
        </p:nvSpPr>
        <p:spPr>
          <a:xfrm>
            <a:off x="926517" y="0"/>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b="1" dirty="0">
                <a:solidFill>
                  <a:schemeClr val="bg1"/>
                </a:solidFill>
              </a:rPr>
              <a:t>Disitamab vedotin</a:t>
            </a:r>
          </a:p>
        </p:txBody>
      </p:sp>
      <p:sp>
        <p:nvSpPr>
          <p:cNvPr id="16" name="object 13">
            <a:extLst>
              <a:ext uri="{FF2B5EF4-FFF2-40B4-BE49-F238E27FC236}">
                <a16:creationId xmlns:a16="http://schemas.microsoft.com/office/drawing/2014/main" id="{0FFDC6CB-6092-B45E-23E2-0A4C5686E5A6}"/>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3" name="Group 2">
            <a:extLst>
              <a:ext uri="{FF2B5EF4-FFF2-40B4-BE49-F238E27FC236}">
                <a16:creationId xmlns:a16="http://schemas.microsoft.com/office/drawing/2014/main" id="{B027E337-7F30-8BD8-CB1F-7A3309CB7750}"/>
              </a:ext>
            </a:extLst>
          </p:cNvPr>
          <p:cNvGrpSpPr/>
          <p:nvPr userDrawn="1"/>
        </p:nvGrpSpPr>
        <p:grpSpPr>
          <a:xfrm>
            <a:off x="926517" y="523875"/>
            <a:ext cx="3834066" cy="275526"/>
            <a:chOff x="4177878" y="523875"/>
            <a:chExt cx="3833068" cy="275526"/>
          </a:xfrm>
        </p:grpSpPr>
        <p:sp>
          <p:nvSpPr>
            <p:cNvPr id="7" name="Rectangle 6">
              <a:hlinkClick r:id="" action="ppaction://noaction"/>
              <a:extLst>
                <a:ext uri="{FF2B5EF4-FFF2-40B4-BE49-F238E27FC236}">
                  <a16:creationId xmlns:a16="http://schemas.microsoft.com/office/drawing/2014/main" id="{A33DE4BB-D0B5-049A-BFD4-3B874AE42A3D}"/>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9" name="Rectangle 8">
              <a:hlinkClick r:id="" action="ppaction://noaction"/>
              <a:extLst>
                <a:ext uri="{FF2B5EF4-FFF2-40B4-BE49-F238E27FC236}">
                  <a16:creationId xmlns:a16="http://schemas.microsoft.com/office/drawing/2014/main" id="{4A696E82-5F0B-6DE1-FB2E-88652775B116}"/>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0" name="Rectangle 9">
              <a:hlinkClick r:id="" action="ppaction://noaction"/>
              <a:extLst>
                <a:ext uri="{FF2B5EF4-FFF2-40B4-BE49-F238E27FC236}">
                  <a16:creationId xmlns:a16="http://schemas.microsoft.com/office/drawing/2014/main" id="{745E1E34-5D16-50BB-0D38-60B3ED464C32}"/>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17587414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2" name="Chevron 2">
            <a:hlinkClick r:id="" action="ppaction://hlinkshowjump?jump=nextslide"/>
            <a:extLst>
              <a:ext uri="{FF2B5EF4-FFF2-40B4-BE49-F238E27FC236}">
                <a16:creationId xmlns:a16="http://schemas.microsoft.com/office/drawing/2014/main" id="{7CE20CD0-263F-2F52-40E2-D5875200DC0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 name="Rectangle 1">
            <a:hlinkClick r:id="" action="ppaction://noaction"/>
            <a:extLst>
              <a:ext uri="{FF2B5EF4-FFF2-40B4-BE49-F238E27FC236}">
                <a16:creationId xmlns:a16="http://schemas.microsoft.com/office/drawing/2014/main" id="{1E2A7289-F6B8-C006-12E2-48E7AB13E89B}"/>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EGFR-directed</a:t>
            </a:r>
          </a:p>
          <a:p>
            <a:pPr lvl="0" algn="ctr" fontAlgn="base">
              <a:lnSpc>
                <a:spcPct val="90000"/>
              </a:lnSpc>
              <a:spcAft>
                <a:spcPct val="0"/>
              </a:spcAft>
              <a:buClr>
                <a:schemeClr val="accent2"/>
              </a:buClr>
              <a:buSzPct val="90000"/>
            </a:pPr>
            <a:r>
              <a:rPr lang="es-419" sz="1000" b="1" dirty="0">
                <a:solidFill>
                  <a:schemeClr val="bg1"/>
                </a:solidFill>
              </a:rPr>
              <a:t>Bispecific Gamma </a:t>
            </a:r>
          </a:p>
          <a:p>
            <a:pPr lvl="0" algn="ctr" fontAlgn="base">
              <a:lnSpc>
                <a:spcPct val="90000"/>
              </a:lnSpc>
              <a:spcAft>
                <a:spcPct val="0"/>
              </a:spcAft>
              <a:buClr>
                <a:schemeClr val="accent2"/>
              </a:buClr>
              <a:buSzPct val="90000"/>
            </a:pPr>
            <a:r>
              <a:rPr lang="es-419" sz="1000" b="1" dirty="0">
                <a:solidFill>
                  <a:schemeClr val="bg1"/>
                </a:solidFill>
              </a:rPr>
              <a:t>Delta-T-Cell Engager</a:t>
            </a:r>
            <a:endParaRPr lang="en-US" sz="1000" b="1" dirty="0">
              <a:solidFill>
                <a:schemeClr val="bg1"/>
              </a:solidFill>
            </a:endParaRPr>
          </a:p>
        </p:txBody>
      </p:sp>
      <p:sp>
        <p:nvSpPr>
          <p:cNvPr id="7" name="object 13">
            <a:extLst>
              <a:ext uri="{FF2B5EF4-FFF2-40B4-BE49-F238E27FC236}">
                <a16:creationId xmlns:a16="http://schemas.microsoft.com/office/drawing/2014/main" id="{6CDD81BD-C33E-DF51-A5D8-A6E07B9311F8}"/>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8" name="Group 7">
            <a:extLst>
              <a:ext uri="{FF2B5EF4-FFF2-40B4-BE49-F238E27FC236}">
                <a16:creationId xmlns:a16="http://schemas.microsoft.com/office/drawing/2014/main" id="{9294A5D8-473B-3471-CE31-0F2D2F5468B7}"/>
              </a:ext>
            </a:extLst>
          </p:cNvPr>
          <p:cNvGrpSpPr/>
          <p:nvPr userDrawn="1"/>
        </p:nvGrpSpPr>
        <p:grpSpPr>
          <a:xfrm>
            <a:off x="926517" y="523875"/>
            <a:ext cx="3834066" cy="275526"/>
            <a:chOff x="4177878" y="523875"/>
            <a:chExt cx="3833068" cy="275526"/>
          </a:xfrm>
        </p:grpSpPr>
        <p:sp>
          <p:nvSpPr>
            <p:cNvPr id="9" name="Rectangle 8">
              <a:hlinkClick r:id="" action="ppaction://noaction"/>
              <a:extLst>
                <a:ext uri="{FF2B5EF4-FFF2-40B4-BE49-F238E27FC236}">
                  <a16:creationId xmlns:a16="http://schemas.microsoft.com/office/drawing/2014/main" id="{4096321E-669D-A9AB-B943-36D420CA228B}"/>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0" name="Rectangle 9">
              <a:hlinkClick r:id="" action="ppaction://noaction"/>
              <a:extLst>
                <a:ext uri="{FF2B5EF4-FFF2-40B4-BE49-F238E27FC236}">
                  <a16:creationId xmlns:a16="http://schemas.microsoft.com/office/drawing/2014/main" id="{E6F579B9-66CF-4C6A-56BD-9DC551C20B05}"/>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1" name="Rectangle 10">
              <a:hlinkClick r:id="" action="ppaction://noaction"/>
              <a:extLst>
                <a:ext uri="{FF2B5EF4-FFF2-40B4-BE49-F238E27FC236}">
                  <a16:creationId xmlns:a16="http://schemas.microsoft.com/office/drawing/2014/main" id="{8A52F136-E69C-05C9-315A-F6903850FE03}"/>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70726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41507994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C3274CEA-1057-B3B7-7350-63AF53526E80}"/>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EGFR-directed</a:t>
            </a:r>
          </a:p>
          <a:p>
            <a:pPr lvl="0" algn="ctr" fontAlgn="base">
              <a:lnSpc>
                <a:spcPct val="90000"/>
              </a:lnSpc>
              <a:spcAft>
                <a:spcPct val="0"/>
              </a:spcAft>
              <a:buClr>
                <a:schemeClr val="accent2"/>
              </a:buClr>
              <a:buSzPct val="90000"/>
            </a:pPr>
            <a:r>
              <a:rPr lang="es-419" sz="1000" b="1" dirty="0">
                <a:solidFill>
                  <a:schemeClr val="bg1"/>
                </a:solidFill>
              </a:rPr>
              <a:t>Bispecific Gamma </a:t>
            </a:r>
          </a:p>
          <a:p>
            <a:pPr lvl="0" algn="ctr" fontAlgn="base">
              <a:lnSpc>
                <a:spcPct val="90000"/>
              </a:lnSpc>
              <a:spcAft>
                <a:spcPct val="0"/>
              </a:spcAft>
              <a:buClr>
                <a:schemeClr val="accent2"/>
              </a:buClr>
              <a:buSzPct val="90000"/>
            </a:pPr>
            <a:r>
              <a:rPr lang="es-419" sz="1000" b="1" dirty="0">
                <a:solidFill>
                  <a:schemeClr val="bg1"/>
                </a:solidFill>
              </a:rPr>
              <a:t>Delta-T-Cell Engager</a:t>
            </a:r>
            <a:endParaRPr lang="en-US" sz="1000" b="1" dirty="0">
              <a:solidFill>
                <a:schemeClr val="bg1"/>
              </a:solidFill>
            </a:endParaRPr>
          </a:p>
        </p:txBody>
      </p:sp>
      <p:sp>
        <p:nvSpPr>
          <p:cNvPr id="3" name="object 13">
            <a:extLst>
              <a:ext uri="{FF2B5EF4-FFF2-40B4-BE49-F238E27FC236}">
                <a16:creationId xmlns:a16="http://schemas.microsoft.com/office/drawing/2014/main" id="{F30103ED-54C5-375C-6BA0-0C480D9A4D01}"/>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3" name="Group 12">
            <a:extLst>
              <a:ext uri="{FF2B5EF4-FFF2-40B4-BE49-F238E27FC236}">
                <a16:creationId xmlns:a16="http://schemas.microsoft.com/office/drawing/2014/main" id="{93AA377E-D902-9DD2-DA66-29FF79CF1D1A}"/>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2ECABE92-0AE1-3F59-20F5-CC959E9A00BF}"/>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6870928F-DAD0-D2EC-5F67-E44FCA3D8438}"/>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25D7836F-0463-76D2-D257-26E2DB35B1E9}"/>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1823168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C515A178-C485-07F2-43E7-36464112136C}"/>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EGFR-directed</a:t>
            </a:r>
          </a:p>
          <a:p>
            <a:pPr lvl="0" algn="ctr" fontAlgn="base">
              <a:lnSpc>
                <a:spcPct val="90000"/>
              </a:lnSpc>
              <a:spcAft>
                <a:spcPct val="0"/>
              </a:spcAft>
              <a:buClr>
                <a:schemeClr val="accent2"/>
              </a:buClr>
              <a:buSzPct val="90000"/>
            </a:pPr>
            <a:r>
              <a:rPr lang="es-419" sz="1000" b="1" dirty="0">
                <a:solidFill>
                  <a:schemeClr val="bg1"/>
                </a:solidFill>
              </a:rPr>
              <a:t>Bispecific Gamma </a:t>
            </a:r>
          </a:p>
          <a:p>
            <a:pPr lvl="0" algn="ctr" fontAlgn="base">
              <a:lnSpc>
                <a:spcPct val="90000"/>
              </a:lnSpc>
              <a:spcAft>
                <a:spcPct val="0"/>
              </a:spcAft>
              <a:buClr>
                <a:schemeClr val="accent2"/>
              </a:buClr>
              <a:buSzPct val="90000"/>
            </a:pPr>
            <a:r>
              <a:rPr lang="es-419" sz="1000" b="1" dirty="0">
                <a:solidFill>
                  <a:schemeClr val="bg1"/>
                </a:solidFill>
              </a:rPr>
              <a:t>Delta-T-Cell Engager</a:t>
            </a:r>
            <a:endParaRPr lang="en-US" sz="1000" b="1" dirty="0">
              <a:solidFill>
                <a:schemeClr val="bg1"/>
              </a:solidFill>
            </a:endParaRPr>
          </a:p>
        </p:txBody>
      </p:sp>
      <p:sp>
        <p:nvSpPr>
          <p:cNvPr id="3" name="object 13">
            <a:extLst>
              <a:ext uri="{FF2B5EF4-FFF2-40B4-BE49-F238E27FC236}">
                <a16:creationId xmlns:a16="http://schemas.microsoft.com/office/drawing/2014/main" id="{4D2E10AB-A89D-26B5-0368-81EA441108FF}"/>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3" name="Group 12">
            <a:extLst>
              <a:ext uri="{FF2B5EF4-FFF2-40B4-BE49-F238E27FC236}">
                <a16:creationId xmlns:a16="http://schemas.microsoft.com/office/drawing/2014/main" id="{57DDB4DB-B2EE-7708-A916-661DBDAF265B}"/>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D0236FAD-4030-4C95-64F1-593D12301298}"/>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E988DD38-834F-2994-C29E-E70A4568F6BE}"/>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8B72A444-580E-0E09-4516-62BF51428590}"/>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16856875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AD04A9B0-050B-B849-063C-1AD146C20B4F}"/>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EGFR-directed</a:t>
            </a:r>
          </a:p>
          <a:p>
            <a:pPr lvl="0" algn="ctr" fontAlgn="base">
              <a:lnSpc>
                <a:spcPct val="90000"/>
              </a:lnSpc>
              <a:spcAft>
                <a:spcPct val="0"/>
              </a:spcAft>
              <a:buClr>
                <a:schemeClr val="accent2"/>
              </a:buClr>
              <a:buSzPct val="90000"/>
            </a:pPr>
            <a:r>
              <a:rPr lang="es-419" sz="1000" b="1" dirty="0">
                <a:solidFill>
                  <a:schemeClr val="bg1"/>
                </a:solidFill>
              </a:rPr>
              <a:t>Bispecific Gamma </a:t>
            </a:r>
          </a:p>
          <a:p>
            <a:pPr lvl="0" algn="ctr" fontAlgn="base">
              <a:lnSpc>
                <a:spcPct val="90000"/>
              </a:lnSpc>
              <a:spcAft>
                <a:spcPct val="0"/>
              </a:spcAft>
              <a:buClr>
                <a:schemeClr val="accent2"/>
              </a:buClr>
              <a:buSzPct val="90000"/>
            </a:pPr>
            <a:r>
              <a:rPr lang="es-419" sz="1000" b="1" dirty="0">
                <a:solidFill>
                  <a:schemeClr val="bg1"/>
                </a:solidFill>
              </a:rPr>
              <a:t>Delta-T-Cell Engager</a:t>
            </a:r>
            <a:endParaRPr lang="en-US" sz="1000" b="1" dirty="0">
              <a:solidFill>
                <a:schemeClr val="bg1"/>
              </a:solidFill>
            </a:endParaRPr>
          </a:p>
        </p:txBody>
      </p:sp>
      <p:sp>
        <p:nvSpPr>
          <p:cNvPr id="3" name="object 13">
            <a:extLst>
              <a:ext uri="{FF2B5EF4-FFF2-40B4-BE49-F238E27FC236}">
                <a16:creationId xmlns:a16="http://schemas.microsoft.com/office/drawing/2014/main" id="{FE22F350-6AAC-4029-5668-F99C527A45A8}"/>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13" name="Group 12">
            <a:extLst>
              <a:ext uri="{FF2B5EF4-FFF2-40B4-BE49-F238E27FC236}">
                <a16:creationId xmlns:a16="http://schemas.microsoft.com/office/drawing/2014/main" id="{C386B688-DF32-4612-872F-351B9BD0B753}"/>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10560810-4987-6724-BD56-97F155499905}"/>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CF34A275-313C-8D1D-B7EC-D8AA61540951}"/>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3BD7329A-FF96-E797-0E14-2EB4AEA3648E}"/>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8445970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2" name="Rectangle 1">
            <a:hlinkClick r:id="" action="ppaction://noaction"/>
            <a:extLst>
              <a:ext uri="{FF2B5EF4-FFF2-40B4-BE49-F238E27FC236}">
                <a16:creationId xmlns:a16="http://schemas.microsoft.com/office/drawing/2014/main" id="{630770B6-F30F-E90E-40C9-534AEF390530}"/>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EGFR-directed</a:t>
            </a:r>
          </a:p>
          <a:p>
            <a:pPr lvl="0" algn="ctr" fontAlgn="base">
              <a:lnSpc>
                <a:spcPct val="90000"/>
              </a:lnSpc>
              <a:spcAft>
                <a:spcPct val="0"/>
              </a:spcAft>
              <a:buClr>
                <a:schemeClr val="accent2"/>
              </a:buClr>
              <a:buSzPct val="90000"/>
            </a:pPr>
            <a:r>
              <a:rPr lang="es-419" sz="1000" b="1" dirty="0">
                <a:solidFill>
                  <a:schemeClr val="bg1"/>
                </a:solidFill>
              </a:rPr>
              <a:t>Bispecific Gamma </a:t>
            </a:r>
          </a:p>
          <a:p>
            <a:pPr lvl="0" algn="ctr" fontAlgn="base">
              <a:lnSpc>
                <a:spcPct val="90000"/>
              </a:lnSpc>
              <a:spcAft>
                <a:spcPct val="0"/>
              </a:spcAft>
              <a:buClr>
                <a:schemeClr val="accent2"/>
              </a:buClr>
              <a:buSzPct val="90000"/>
            </a:pPr>
            <a:r>
              <a:rPr lang="es-419" sz="1000" b="1" dirty="0">
                <a:solidFill>
                  <a:schemeClr val="bg1"/>
                </a:solidFill>
              </a:rPr>
              <a:t>Delta-T-Cell Engager</a:t>
            </a:r>
            <a:endParaRPr lang="en-US" sz="1000" b="1" dirty="0">
              <a:solidFill>
                <a:schemeClr val="bg1"/>
              </a:solidFill>
            </a:endParaRPr>
          </a:p>
        </p:txBody>
      </p:sp>
      <p:sp>
        <p:nvSpPr>
          <p:cNvPr id="3" name="object 13">
            <a:extLst>
              <a:ext uri="{FF2B5EF4-FFF2-40B4-BE49-F238E27FC236}">
                <a16:creationId xmlns:a16="http://schemas.microsoft.com/office/drawing/2014/main" id="{AB43ABB2-39B9-969E-ADEF-8F18CE89305B}"/>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7" name="Group 6">
            <a:extLst>
              <a:ext uri="{FF2B5EF4-FFF2-40B4-BE49-F238E27FC236}">
                <a16:creationId xmlns:a16="http://schemas.microsoft.com/office/drawing/2014/main" id="{60606F44-4BE6-D79B-B65C-DD4CBF2FCA8C}"/>
              </a:ext>
            </a:extLst>
          </p:cNvPr>
          <p:cNvGrpSpPr/>
          <p:nvPr userDrawn="1"/>
        </p:nvGrpSpPr>
        <p:grpSpPr>
          <a:xfrm>
            <a:off x="926517" y="523875"/>
            <a:ext cx="3834066" cy="275526"/>
            <a:chOff x="4177878" y="523875"/>
            <a:chExt cx="3833068" cy="275526"/>
          </a:xfrm>
        </p:grpSpPr>
        <p:sp>
          <p:nvSpPr>
            <p:cNvPr id="17" name="Rectangle 16">
              <a:hlinkClick r:id="" action="ppaction://noaction"/>
              <a:extLst>
                <a:ext uri="{FF2B5EF4-FFF2-40B4-BE49-F238E27FC236}">
                  <a16:creationId xmlns:a16="http://schemas.microsoft.com/office/drawing/2014/main" id="{A8596FDA-6EAB-7527-B80F-69583B15675E}"/>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8" name="Rectangle 17">
              <a:hlinkClick r:id="" action="ppaction://noaction"/>
              <a:extLst>
                <a:ext uri="{FF2B5EF4-FFF2-40B4-BE49-F238E27FC236}">
                  <a16:creationId xmlns:a16="http://schemas.microsoft.com/office/drawing/2014/main" id="{DDFDCF3A-B16E-5A91-DE2B-FFF805BDE9DF}"/>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9" name="Rectangle 18">
              <a:hlinkClick r:id="" action="ppaction://noaction"/>
              <a:extLst>
                <a:ext uri="{FF2B5EF4-FFF2-40B4-BE49-F238E27FC236}">
                  <a16:creationId xmlns:a16="http://schemas.microsoft.com/office/drawing/2014/main" id="{B5638FDC-F5D1-F4F4-E6DE-3FC94D6599F7}"/>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8449320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92A107C2-4C64-912F-D5A2-A08FE283939A}"/>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 action="ppaction://noaction"/>
            <a:extLst>
              <a:ext uri="{FF2B5EF4-FFF2-40B4-BE49-F238E27FC236}">
                <a16:creationId xmlns:a16="http://schemas.microsoft.com/office/drawing/2014/main" id="{CC54E0A9-66FA-4B64-9F05-6B2124A6CABE}"/>
              </a:ext>
            </a:extLst>
          </p:cNvPr>
          <p:cNvSpPr/>
          <p:nvPr userDrawn="1"/>
        </p:nvSpPr>
        <p:spPr>
          <a:xfrm>
            <a:off x="921689" y="2"/>
            <a:ext cx="10811525" cy="49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endParaRPr lang="en-US" sz="1000" dirty="0">
              <a:solidFill>
                <a:schemeClr val="bg1">
                  <a:lumMod val="75000"/>
                </a:schemeClr>
              </a:solidFill>
            </a:endParaRPr>
          </a:p>
        </p:txBody>
      </p:sp>
      <p:sp>
        <p:nvSpPr>
          <p:cNvPr id="3" name="TextBox 2">
            <a:extLst>
              <a:ext uri="{FF2B5EF4-FFF2-40B4-BE49-F238E27FC236}">
                <a16:creationId xmlns:a16="http://schemas.microsoft.com/office/drawing/2014/main" id="{227452C5-C786-0BE7-569B-4395C03FC97B}"/>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Freeform 6">
            <a:hlinkClick r:id="rId2" action="ppaction://hlinksldjump"/>
            <a:extLst>
              <a:ext uri="{FF2B5EF4-FFF2-40B4-BE49-F238E27FC236}">
                <a16:creationId xmlns:a16="http://schemas.microsoft.com/office/drawing/2014/main" id="{8D66C465-4469-4835-5F23-587E93161283}"/>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Chevron 16">
            <a:hlinkClick r:id="" action="ppaction://hlinkshowjump?jump=nextslide"/>
            <a:extLst>
              <a:ext uri="{FF2B5EF4-FFF2-40B4-BE49-F238E27FC236}">
                <a16:creationId xmlns:a16="http://schemas.microsoft.com/office/drawing/2014/main" id="{DE113F53-145C-5E70-AEB2-CE392BE99E9D}"/>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20" name="Chevron 17">
            <a:hlinkClick r:id="" action="ppaction://hlinkshowjump?jump=previousslide"/>
            <a:extLst>
              <a:ext uri="{FF2B5EF4-FFF2-40B4-BE49-F238E27FC236}">
                <a16:creationId xmlns:a16="http://schemas.microsoft.com/office/drawing/2014/main" id="{99E05AD9-2B50-5794-9B50-3272EFE171D7}"/>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5" name="Rectangle 4">
            <a:extLst>
              <a:ext uri="{FF2B5EF4-FFF2-40B4-BE49-F238E27FC236}">
                <a16:creationId xmlns:a16="http://schemas.microsoft.com/office/drawing/2014/main" id="{0CD632E9-1808-02E8-3065-12076AD34810}"/>
              </a:ext>
            </a:extLst>
          </p:cNvPr>
          <p:cNvSpPr/>
          <p:nvPr userDrawn="1"/>
        </p:nvSpPr>
        <p:spPr>
          <a:xfrm>
            <a:off x="-3" y="799403"/>
            <a:ext cx="12192002" cy="60781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6" name="Rounded Rectangle 17">
            <a:extLst>
              <a:ext uri="{FF2B5EF4-FFF2-40B4-BE49-F238E27FC236}">
                <a16:creationId xmlns:a16="http://schemas.microsoft.com/office/drawing/2014/main" id="{822564D7-70CA-43F3-2087-1F9E70DF368C}"/>
              </a:ext>
            </a:extLst>
          </p:cNvPr>
          <p:cNvSpPr/>
          <p:nvPr userDrawn="1"/>
        </p:nvSpPr>
        <p:spPr bwMode="gray">
          <a:xfrm>
            <a:off x="2391750" y="961827"/>
            <a:ext cx="9644040" cy="2068454"/>
          </a:xfrm>
          <a:prstGeom prst="roundRect">
            <a:avLst>
              <a:gd name="adj" fmla="val 45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16" name="Rounded Rectangle 34">
            <a:extLst>
              <a:ext uri="{FF2B5EF4-FFF2-40B4-BE49-F238E27FC236}">
                <a16:creationId xmlns:a16="http://schemas.microsoft.com/office/drawing/2014/main" id="{F6F113FE-F880-F87A-6B46-52AEAD2BF6FD}"/>
              </a:ext>
            </a:extLst>
          </p:cNvPr>
          <p:cNvSpPr/>
          <p:nvPr userDrawn="1"/>
        </p:nvSpPr>
        <p:spPr bwMode="gray">
          <a:xfrm flipH="1">
            <a:off x="-2" y="850972"/>
            <a:ext cx="2391750" cy="775474"/>
          </a:xfrm>
          <a:prstGeom prst="roundRect">
            <a:avLst>
              <a:gd name="adj" fmla="val 0"/>
            </a:avLst>
          </a:prstGeom>
          <a:solidFill>
            <a:schemeClr val="accent6"/>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999" b="1" dirty="0">
              <a:solidFill>
                <a:schemeClr val="accent1"/>
              </a:solidFill>
              <a:latin typeface="+mj-lt"/>
            </a:endParaRPr>
          </a:p>
        </p:txBody>
      </p:sp>
      <p:pic>
        <p:nvPicPr>
          <p:cNvPr id="17" name="Graphic 16">
            <a:extLst>
              <a:ext uri="{FF2B5EF4-FFF2-40B4-BE49-F238E27FC236}">
                <a16:creationId xmlns:a16="http://schemas.microsoft.com/office/drawing/2014/main" id="{CB04DB5E-0CEC-EA8D-FA95-75D3C027A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14982" y="1046889"/>
            <a:ext cx="398158" cy="357369"/>
          </a:xfrm>
          <a:prstGeom prst="rect">
            <a:avLst/>
          </a:prstGeom>
        </p:spPr>
      </p:pic>
      <p:sp>
        <p:nvSpPr>
          <p:cNvPr id="30" name="TextBox 29">
            <a:extLst>
              <a:ext uri="{FF2B5EF4-FFF2-40B4-BE49-F238E27FC236}">
                <a16:creationId xmlns:a16="http://schemas.microsoft.com/office/drawing/2014/main" id="{47E2EF6B-1FBA-0B03-3E64-11C0986923F3}"/>
              </a:ext>
            </a:extLst>
          </p:cNvPr>
          <p:cNvSpPr txBox="1"/>
          <p:nvPr userDrawn="1"/>
        </p:nvSpPr>
        <p:spPr bwMode="gray">
          <a:xfrm>
            <a:off x="727886" y="889582"/>
            <a:ext cx="1659714" cy="669396"/>
          </a:xfrm>
          <a:prstGeom prst="rect">
            <a:avLst/>
          </a:prstGeom>
        </p:spPr>
        <p:txBody>
          <a:bodyPr wrap="square" lIns="22851" tIns="22851" rIns="22851" bIns="22851" rtlCol="0">
            <a:spAutoFit/>
          </a:bodyPr>
          <a:lstStyle/>
          <a:p>
            <a:pPr marL="0" indent="0" algn="l">
              <a:lnSpc>
                <a:spcPct val="90000"/>
              </a:lnSpc>
              <a:spcBef>
                <a:spcPts val="500"/>
              </a:spcBef>
              <a:buFont typeface="Arial" panose="020B0604020202020204" pitchFamily="34" charset="0"/>
              <a:buNone/>
            </a:pPr>
            <a:r>
              <a:rPr lang="en-US" sz="1500" b="0" i="1" dirty="0">
                <a:solidFill>
                  <a:schemeClr val="bg1"/>
                </a:solidFill>
                <a:latin typeface="+mj-lt"/>
                <a:ea typeface="Noto Sans Med" panose="020B0502040504020204" pitchFamily="34" charset="0"/>
                <a:cs typeface="Noto Sans Med" panose="020B0502040504020204" pitchFamily="34" charset="0"/>
              </a:rPr>
              <a:t>ADVANCED OR METASTATIC SOLID TUMORS</a:t>
            </a:r>
          </a:p>
        </p:txBody>
      </p:sp>
      <p:sp>
        <p:nvSpPr>
          <p:cNvPr id="43" name="Rounded Rectangle 21">
            <a:extLst>
              <a:ext uri="{FF2B5EF4-FFF2-40B4-BE49-F238E27FC236}">
                <a16:creationId xmlns:a16="http://schemas.microsoft.com/office/drawing/2014/main" id="{9A23CD80-89DB-BC34-A929-D3BC39A02DE7}"/>
              </a:ext>
            </a:extLst>
          </p:cNvPr>
          <p:cNvSpPr/>
          <p:nvPr userDrawn="1"/>
        </p:nvSpPr>
        <p:spPr bwMode="gray">
          <a:xfrm flipH="1">
            <a:off x="153540" y="1583084"/>
            <a:ext cx="7736195" cy="1516785"/>
          </a:xfrm>
          <a:prstGeom prst="roundRect">
            <a:avLst>
              <a:gd name="adj" fmla="val 7882"/>
            </a:avLst>
          </a:prstGeom>
          <a:solidFill>
            <a:schemeClr val="bg1"/>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700" b="1" dirty="0">
              <a:solidFill>
                <a:schemeClr val="accent1"/>
              </a:solidFill>
              <a:latin typeface="+mj-lt"/>
            </a:endParaRPr>
          </a:p>
        </p:txBody>
      </p:sp>
      <p:sp>
        <p:nvSpPr>
          <p:cNvPr id="8" name="Rounded Rectangle 68">
            <a:extLst>
              <a:ext uri="{FF2B5EF4-FFF2-40B4-BE49-F238E27FC236}">
                <a16:creationId xmlns:a16="http://schemas.microsoft.com/office/drawing/2014/main" id="{9F8B4902-7FE7-2C15-F38B-2BC601D77F3E}"/>
              </a:ext>
            </a:extLst>
          </p:cNvPr>
          <p:cNvSpPr/>
          <p:nvPr userDrawn="1"/>
        </p:nvSpPr>
        <p:spPr bwMode="gray">
          <a:xfrm>
            <a:off x="153541" y="2416269"/>
            <a:ext cx="11881739" cy="4192238"/>
          </a:xfrm>
          <a:prstGeom prst="roundRect">
            <a:avLst>
              <a:gd name="adj" fmla="val 2299"/>
            </a:avLst>
          </a:prstGeom>
          <a:solidFill>
            <a:schemeClr val="accent2"/>
          </a:solidFill>
          <a:ln w="28575" cap="flat" cmpd="sng" algn="ctr">
            <a:noFill/>
            <a:prstDash val="solid"/>
            <a:miter lim="800000"/>
            <a:headEnd type="none" w="med" len="med"/>
            <a:tailEnd type="none" w="med" len="med"/>
          </a:ln>
          <a:effectLst/>
        </p:spPr>
        <p:txBody>
          <a:bodyPr vert="horz" wrap="square" lIns="45697" tIns="22849" rIns="45697" bIns="22849"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3454" b="1" dirty="0">
              <a:solidFill>
                <a:schemeClr val="accent1"/>
              </a:solidFill>
              <a:latin typeface="+mj-lt"/>
            </a:endParaRPr>
          </a:p>
        </p:txBody>
      </p:sp>
      <p:sp>
        <p:nvSpPr>
          <p:cNvPr id="61" name="Title 59">
            <a:extLst>
              <a:ext uri="{FF2B5EF4-FFF2-40B4-BE49-F238E27FC236}">
                <a16:creationId xmlns:a16="http://schemas.microsoft.com/office/drawing/2014/main" id="{B1868A8E-6AAB-5AC0-89C5-50689F78F59F}"/>
              </a:ext>
            </a:extLst>
          </p:cNvPr>
          <p:cNvSpPr>
            <a:spLocks noGrp="1"/>
          </p:cNvSpPr>
          <p:nvPr>
            <p:ph type="title"/>
          </p:nvPr>
        </p:nvSpPr>
        <p:spPr>
          <a:xfrm>
            <a:off x="2545289" y="1005487"/>
            <a:ext cx="9144000" cy="656165"/>
          </a:xfrm>
        </p:spPr>
        <p:txBody>
          <a:bodyPr/>
          <a:lstStyle>
            <a:lvl1pPr>
              <a:defRPr sz="1400"/>
            </a:lvl1pPr>
          </a:lstStyle>
          <a:p>
            <a:r>
              <a:rPr lang="en-US" dirty="0"/>
              <a:t>Click to edit Master title style</a:t>
            </a:r>
          </a:p>
        </p:txBody>
      </p:sp>
      <p:grpSp>
        <p:nvGrpSpPr>
          <p:cNvPr id="7" name="Group 6">
            <a:extLst>
              <a:ext uri="{FF2B5EF4-FFF2-40B4-BE49-F238E27FC236}">
                <a16:creationId xmlns:a16="http://schemas.microsoft.com/office/drawing/2014/main" id="{C2034819-BB86-DF6C-6322-3525A553C749}"/>
              </a:ext>
            </a:extLst>
          </p:cNvPr>
          <p:cNvGrpSpPr/>
          <p:nvPr userDrawn="1"/>
        </p:nvGrpSpPr>
        <p:grpSpPr>
          <a:xfrm>
            <a:off x="2393651" y="1642096"/>
            <a:ext cx="2411829" cy="755272"/>
            <a:chOff x="4889566" y="2161259"/>
            <a:chExt cx="4824286" cy="1820254"/>
          </a:xfrm>
        </p:grpSpPr>
        <p:cxnSp>
          <p:nvCxnSpPr>
            <p:cNvPr id="9" name="Straight Connector 8">
              <a:extLst>
                <a:ext uri="{FF2B5EF4-FFF2-40B4-BE49-F238E27FC236}">
                  <a16:creationId xmlns:a16="http://schemas.microsoft.com/office/drawing/2014/main" id="{B876DE5F-BA71-BEC9-498E-0F26B022F547}"/>
                </a:ext>
              </a:extLst>
            </p:cNvPr>
            <p:cNvCxnSpPr>
              <a:cxnSpLocks/>
            </p:cNvCxnSpPr>
            <p:nvPr userDrawn="1"/>
          </p:nvCxnSpPr>
          <p:spPr bwMode="gray">
            <a:xfrm>
              <a:off x="4889566" y="2161259"/>
              <a:ext cx="0" cy="1820254"/>
            </a:xfrm>
            <a:prstGeom prst="line">
              <a:avLst/>
            </a:prstGeom>
            <a:noFill/>
            <a:ln w="12700" cap="rnd">
              <a:solidFill>
                <a:schemeClr val="bg1">
                  <a:lumMod val="75000"/>
                </a:schemeClr>
              </a:solidFill>
              <a:prstDash val="solid"/>
              <a:round/>
              <a:headEnd/>
              <a:tailEnd/>
            </a:ln>
            <a:effectLst/>
          </p:spPr>
        </p:cxnSp>
        <p:cxnSp>
          <p:nvCxnSpPr>
            <p:cNvPr id="10" name="Straight Connector 9">
              <a:extLst>
                <a:ext uri="{FF2B5EF4-FFF2-40B4-BE49-F238E27FC236}">
                  <a16:creationId xmlns:a16="http://schemas.microsoft.com/office/drawing/2014/main" id="{11D79560-5562-44CB-60E5-479913C97E73}"/>
                </a:ext>
              </a:extLst>
            </p:cNvPr>
            <p:cNvCxnSpPr>
              <a:cxnSpLocks/>
            </p:cNvCxnSpPr>
            <p:nvPr userDrawn="1"/>
          </p:nvCxnSpPr>
          <p:spPr bwMode="gray">
            <a:xfrm>
              <a:off x="9713852" y="2161259"/>
              <a:ext cx="0" cy="1820254"/>
            </a:xfrm>
            <a:prstGeom prst="line">
              <a:avLst/>
            </a:prstGeom>
            <a:noFill/>
            <a:ln w="12700" cap="rnd">
              <a:solidFill>
                <a:schemeClr val="bg1">
                  <a:lumMod val="75000"/>
                </a:schemeClr>
              </a:solidFill>
              <a:prstDash val="solid"/>
              <a:round/>
              <a:headEnd/>
              <a:tailEnd/>
            </a:ln>
            <a:effectLst/>
          </p:spPr>
        </p:cxnSp>
      </p:grpSp>
      <p:sp>
        <p:nvSpPr>
          <p:cNvPr id="12" name="Text Placeholder 10">
            <a:extLst>
              <a:ext uri="{FF2B5EF4-FFF2-40B4-BE49-F238E27FC236}">
                <a16:creationId xmlns:a16="http://schemas.microsoft.com/office/drawing/2014/main" id="{D98D02F1-DA75-3A92-F299-C386EA7C6AE4}"/>
              </a:ext>
            </a:extLst>
          </p:cNvPr>
          <p:cNvSpPr>
            <a:spLocks noGrp="1"/>
          </p:cNvSpPr>
          <p:nvPr>
            <p:ph type="body" sz="quarter" idx="11" hasCustomPrompt="1"/>
          </p:nvPr>
        </p:nvSpPr>
        <p:spPr>
          <a:xfrm>
            <a:off x="986248" y="1929953"/>
            <a:ext cx="1325880" cy="241530"/>
          </a:xfrm>
          <a:prstGeom prst="rect">
            <a:avLst/>
          </a:prstGeom>
        </p:spPr>
        <p:txBody>
          <a:bodyPr/>
          <a:lstStyle>
            <a:lvl1pPr marL="0" indent="0">
              <a:buNone/>
              <a:defRPr sz="1050" b="1" i="0">
                <a:solidFill>
                  <a:schemeClr val="accent6"/>
                </a:solidFill>
                <a:latin typeface="+mj-lt"/>
                <a:ea typeface="Noto Sans SemBd" panose="020B0502040504020204" pitchFamily="34" charset="0"/>
                <a:cs typeface="Noto Sans SemBd" panose="020B0502040504020204" pitchFamily="34" charset="0"/>
              </a:defRPr>
            </a:lvl1pPr>
          </a:lstStyle>
          <a:p>
            <a:pPr lvl="0"/>
            <a:r>
              <a:rPr lang="en-US" dirty="0"/>
              <a:t>XXX</a:t>
            </a:r>
          </a:p>
        </p:txBody>
      </p:sp>
      <p:sp>
        <p:nvSpPr>
          <p:cNvPr id="13" name="Oval 12">
            <a:extLst>
              <a:ext uri="{FF2B5EF4-FFF2-40B4-BE49-F238E27FC236}">
                <a16:creationId xmlns:a16="http://schemas.microsoft.com/office/drawing/2014/main" id="{F27F3868-E0FB-6E0A-25E2-D525D7B6878C}"/>
              </a:ext>
            </a:extLst>
          </p:cNvPr>
          <p:cNvSpPr/>
          <p:nvPr userDrawn="1"/>
        </p:nvSpPr>
        <p:spPr bwMode="gray">
          <a:xfrm>
            <a:off x="264472" y="1753672"/>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Oval 13">
            <a:extLst>
              <a:ext uri="{FF2B5EF4-FFF2-40B4-BE49-F238E27FC236}">
                <a16:creationId xmlns:a16="http://schemas.microsoft.com/office/drawing/2014/main" id="{5CD08013-4AEB-F2EE-BC68-0AB7A6AC2334}"/>
              </a:ext>
            </a:extLst>
          </p:cNvPr>
          <p:cNvSpPr/>
          <p:nvPr userDrawn="1"/>
        </p:nvSpPr>
        <p:spPr bwMode="gray">
          <a:xfrm>
            <a:off x="4963562"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15" name="Oval 14">
            <a:extLst>
              <a:ext uri="{FF2B5EF4-FFF2-40B4-BE49-F238E27FC236}">
                <a16:creationId xmlns:a16="http://schemas.microsoft.com/office/drawing/2014/main" id="{7875879D-FFB5-F674-68E3-5D7AFD7D2449}"/>
              </a:ext>
            </a:extLst>
          </p:cNvPr>
          <p:cNvSpPr/>
          <p:nvPr userDrawn="1"/>
        </p:nvSpPr>
        <p:spPr bwMode="gray">
          <a:xfrm>
            <a:off x="2544167" y="1753671"/>
            <a:ext cx="602001" cy="586951"/>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46875" tIns="23437" rIns="46875" bIns="23437"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600" b="1" dirty="0">
              <a:solidFill>
                <a:schemeClr val="accent1"/>
              </a:solidFill>
              <a:latin typeface="+mj-lt"/>
            </a:endParaRPr>
          </a:p>
        </p:txBody>
      </p:sp>
      <p:sp>
        <p:nvSpPr>
          <p:cNvPr id="27" name="Text Placeholder 10">
            <a:extLst>
              <a:ext uri="{FF2B5EF4-FFF2-40B4-BE49-F238E27FC236}">
                <a16:creationId xmlns:a16="http://schemas.microsoft.com/office/drawing/2014/main" id="{D9B1308B-CA60-52B5-73EF-62F4A49281D2}"/>
              </a:ext>
            </a:extLst>
          </p:cNvPr>
          <p:cNvSpPr>
            <a:spLocks noGrp="1"/>
          </p:cNvSpPr>
          <p:nvPr>
            <p:ph type="body" sz="quarter" idx="20" hasCustomPrompt="1"/>
          </p:nvPr>
        </p:nvSpPr>
        <p:spPr>
          <a:xfrm>
            <a:off x="370073" y="1818024"/>
            <a:ext cx="390798" cy="184606"/>
          </a:xfrm>
          <a:prstGeom prst="rect">
            <a:avLst/>
          </a:prstGeom>
        </p:spPr>
        <p:txBody>
          <a:bodyPr/>
          <a:lstStyle>
            <a:lvl1pPr marL="0" indent="0" algn="ctr">
              <a:buNone/>
              <a:defRPr sz="2000" b="0" i="0">
                <a:latin typeface="+mj-lt"/>
                <a:ea typeface="Noto Sans Light" panose="020B0402040504020204" pitchFamily="34" charset="0"/>
                <a:cs typeface="Noto Sans Light" panose="020B0402040504020204" pitchFamily="34" charset="0"/>
              </a:defRPr>
            </a:lvl1pPr>
          </a:lstStyle>
          <a:p>
            <a:pPr lvl="0"/>
            <a:r>
              <a:rPr lang="en-US" dirty="0"/>
              <a:t>#</a:t>
            </a:r>
          </a:p>
        </p:txBody>
      </p:sp>
      <p:pic>
        <p:nvPicPr>
          <p:cNvPr id="28" name="Graphic 27">
            <a:extLst>
              <a:ext uri="{FF2B5EF4-FFF2-40B4-BE49-F238E27FC236}">
                <a16:creationId xmlns:a16="http://schemas.microsoft.com/office/drawing/2014/main" id="{08F57A01-C46C-5C4E-0B90-CAE3FBA3642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97934" y="1920576"/>
            <a:ext cx="245003" cy="238878"/>
          </a:xfrm>
          <a:prstGeom prst="rect">
            <a:avLst/>
          </a:prstGeom>
        </p:spPr>
      </p:pic>
      <p:pic>
        <p:nvPicPr>
          <p:cNvPr id="31" name="Graphic 30">
            <a:extLst>
              <a:ext uri="{FF2B5EF4-FFF2-40B4-BE49-F238E27FC236}">
                <a16:creationId xmlns:a16="http://schemas.microsoft.com/office/drawing/2014/main" id="{306F2FBB-9B99-03EC-BBEB-F6D87D3D873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32935" y="1921916"/>
            <a:ext cx="258101" cy="251649"/>
          </a:xfrm>
          <a:prstGeom prst="rect">
            <a:avLst/>
          </a:prstGeom>
        </p:spPr>
      </p:pic>
      <p:sp>
        <p:nvSpPr>
          <p:cNvPr id="33" name="TextBox 32">
            <a:extLst>
              <a:ext uri="{FF2B5EF4-FFF2-40B4-BE49-F238E27FC236}">
                <a16:creationId xmlns:a16="http://schemas.microsoft.com/office/drawing/2014/main" id="{22F276C9-C1B8-B249-711A-6EEC831AF960}"/>
              </a:ext>
            </a:extLst>
          </p:cNvPr>
          <p:cNvSpPr txBox="1"/>
          <p:nvPr userDrawn="1"/>
        </p:nvSpPr>
        <p:spPr bwMode="gray">
          <a:xfrm>
            <a:off x="9429589" y="2946200"/>
            <a:ext cx="0" cy="0"/>
          </a:xfrm>
          <a:prstGeom prst="rect">
            <a:avLst/>
          </a:prstGeom>
        </p:spPr>
        <p:txBody>
          <a:bodyPr wrap="none" lIns="23440" tIns="23440" rIns="23440" bIns="23440" rtlCol="0">
            <a:noAutofit/>
          </a:bodyPr>
          <a:lstStyle/>
          <a:p>
            <a:pPr marL="87901" indent="-87901" algn="l">
              <a:lnSpc>
                <a:spcPct val="90000"/>
              </a:lnSpc>
              <a:spcBef>
                <a:spcPts val="513"/>
              </a:spcBef>
              <a:buFont typeface="Arial" panose="020B0604020202020204" pitchFamily="34" charset="0"/>
              <a:buChar char="•"/>
            </a:pPr>
            <a:endParaRPr lang="en-US" sz="800" dirty="0"/>
          </a:p>
        </p:txBody>
      </p:sp>
      <p:sp>
        <p:nvSpPr>
          <p:cNvPr id="34" name="Picture Placeholder 36">
            <a:extLst>
              <a:ext uri="{FF2B5EF4-FFF2-40B4-BE49-F238E27FC236}">
                <a16:creationId xmlns:a16="http://schemas.microsoft.com/office/drawing/2014/main" id="{CF695174-4B5E-2C2F-5FFA-FD60AFB29368}"/>
              </a:ext>
            </a:extLst>
          </p:cNvPr>
          <p:cNvSpPr>
            <a:spLocks noGrp="1"/>
          </p:cNvSpPr>
          <p:nvPr>
            <p:ph type="pic" sz="quarter" idx="21" hasCustomPrompt="1"/>
          </p:nvPr>
        </p:nvSpPr>
        <p:spPr>
          <a:xfrm>
            <a:off x="7492072" y="1750860"/>
            <a:ext cx="622415" cy="589761"/>
          </a:xfrm>
          <a:prstGeom prst="rect">
            <a:avLst/>
          </a:prstGeom>
          <a:solidFill>
            <a:schemeClr val="bg1"/>
          </a:solidFill>
        </p:spPr>
        <p:txBody>
          <a:bodyPr/>
          <a:lstStyle>
            <a:lvl1pPr marL="0" indent="0" algn="ctr">
              <a:buNone/>
              <a:defRPr sz="400">
                <a:latin typeface="+mj-lt"/>
              </a:defRPr>
            </a:lvl1pPr>
          </a:lstStyle>
          <a:p>
            <a:r>
              <a:rPr lang="en-US" dirty="0"/>
              <a:t>QR code</a:t>
            </a:r>
          </a:p>
        </p:txBody>
      </p:sp>
      <p:cxnSp>
        <p:nvCxnSpPr>
          <p:cNvPr id="35" name="Straight Connector 34">
            <a:extLst>
              <a:ext uri="{FF2B5EF4-FFF2-40B4-BE49-F238E27FC236}">
                <a16:creationId xmlns:a16="http://schemas.microsoft.com/office/drawing/2014/main" id="{438EC86B-3F5B-42EB-92AE-6AEF1CE37754}"/>
              </a:ext>
            </a:extLst>
          </p:cNvPr>
          <p:cNvCxnSpPr>
            <a:cxnSpLocks/>
          </p:cNvCxnSpPr>
          <p:nvPr userDrawn="1"/>
        </p:nvCxnSpPr>
        <p:spPr bwMode="gray">
          <a:xfrm>
            <a:off x="9944820" y="1642096"/>
            <a:ext cx="0" cy="755272"/>
          </a:xfrm>
          <a:prstGeom prst="line">
            <a:avLst/>
          </a:prstGeom>
          <a:noFill/>
          <a:ln w="12700" cap="rnd">
            <a:solidFill>
              <a:schemeClr val="bg1">
                <a:lumMod val="75000"/>
              </a:schemeClr>
            </a:solidFill>
            <a:prstDash val="solid"/>
            <a:round/>
            <a:headEnd/>
            <a:tailEnd/>
          </a:ln>
          <a:effectLst/>
        </p:spPr>
      </p:cxnSp>
      <p:sp>
        <p:nvSpPr>
          <p:cNvPr id="36" name="Text Placeholder 10">
            <a:extLst>
              <a:ext uri="{FF2B5EF4-FFF2-40B4-BE49-F238E27FC236}">
                <a16:creationId xmlns:a16="http://schemas.microsoft.com/office/drawing/2014/main" id="{8BD75EE1-504C-EBC9-7971-BF525618B879}"/>
              </a:ext>
            </a:extLst>
          </p:cNvPr>
          <p:cNvSpPr>
            <a:spLocks noGrp="1"/>
          </p:cNvSpPr>
          <p:nvPr>
            <p:ph type="body" sz="quarter" idx="10" hasCustomPrompt="1"/>
          </p:nvPr>
        </p:nvSpPr>
        <p:spPr>
          <a:xfrm>
            <a:off x="986247" y="1729606"/>
            <a:ext cx="1325880" cy="212072"/>
          </a:xfrm>
          <a:prstGeom prst="rect">
            <a:avLst/>
          </a:prstGeom>
        </p:spPr>
        <p:txBody>
          <a:bodyPr/>
          <a:lstStyle>
            <a:lvl1pPr marL="0" indent="0">
              <a:buNone/>
              <a:defRPr sz="1200" b="0" i="0">
                <a:latin typeface="+mj-lt"/>
                <a:ea typeface="Noto Sans" panose="020B0502040504020204" pitchFamily="34" charset="0"/>
                <a:cs typeface="Arial" panose="020B0604020202020204" pitchFamily="34" charset="0"/>
              </a:defRPr>
            </a:lvl1pPr>
          </a:lstStyle>
          <a:p>
            <a:pPr lvl="0"/>
            <a:r>
              <a:rPr lang="en-US" dirty="0"/>
              <a:t>Phase</a:t>
            </a:r>
          </a:p>
        </p:txBody>
      </p:sp>
      <p:sp>
        <p:nvSpPr>
          <p:cNvPr id="37" name="Text Placeholder 10">
            <a:extLst>
              <a:ext uri="{FF2B5EF4-FFF2-40B4-BE49-F238E27FC236}">
                <a16:creationId xmlns:a16="http://schemas.microsoft.com/office/drawing/2014/main" id="{72FA6B72-2B27-94F4-A76A-19F396C4A411}"/>
              </a:ext>
            </a:extLst>
          </p:cNvPr>
          <p:cNvSpPr>
            <a:spLocks noGrp="1"/>
          </p:cNvSpPr>
          <p:nvPr>
            <p:ph type="body" sz="quarter" idx="12" hasCustomPrompt="1"/>
          </p:nvPr>
        </p:nvSpPr>
        <p:spPr>
          <a:xfrm>
            <a:off x="986248" y="2145556"/>
            <a:ext cx="1325880" cy="212072"/>
          </a:xfrm>
          <a:prstGeom prst="rect">
            <a:avLst/>
          </a:prstGeom>
        </p:spPr>
        <p:txBody>
          <a:bodyPr/>
          <a:lstStyle>
            <a:lvl1pPr marL="0" indent="0">
              <a:buNone/>
              <a:defRPr sz="1100" b="0" i="0">
                <a:latin typeface="+mj-lt"/>
                <a:ea typeface="Noto Sans" panose="020B0502040504020204" pitchFamily="34" charset="0"/>
                <a:cs typeface="Arial" panose="020B0604020202020204" pitchFamily="34" charset="0"/>
              </a:defRPr>
            </a:lvl1pPr>
          </a:lstStyle>
          <a:p>
            <a:pPr lvl="0"/>
            <a:r>
              <a:rPr lang="en-US" dirty="0"/>
              <a:t>NCT</a:t>
            </a:r>
          </a:p>
        </p:txBody>
      </p:sp>
      <p:sp>
        <p:nvSpPr>
          <p:cNvPr id="38" name="Text Placeholder 10">
            <a:extLst>
              <a:ext uri="{FF2B5EF4-FFF2-40B4-BE49-F238E27FC236}">
                <a16:creationId xmlns:a16="http://schemas.microsoft.com/office/drawing/2014/main" id="{75C7F574-5F3D-1914-56AD-FC6361EDE1EF}"/>
              </a:ext>
            </a:extLst>
          </p:cNvPr>
          <p:cNvSpPr>
            <a:spLocks noGrp="1"/>
          </p:cNvSpPr>
          <p:nvPr>
            <p:ph type="body" sz="quarter" idx="13" hasCustomPrompt="1"/>
          </p:nvPr>
        </p:nvSpPr>
        <p:spPr>
          <a:xfrm>
            <a:off x="3247399" y="1729606"/>
            <a:ext cx="1173011" cy="212072"/>
          </a:xfrm>
          <a:prstGeom prst="rect">
            <a:avLst/>
          </a:prstGeom>
        </p:spPr>
        <p:txBody>
          <a:bodyPr/>
          <a:lstStyle>
            <a:lvl1pPr marL="0" indent="0">
              <a:buNone/>
              <a:defRPr sz="1200" b="1" i="0">
                <a:latin typeface="+mj-lt"/>
                <a:ea typeface="Noto Sans" panose="020B0502040504020204" pitchFamily="34" charset="0"/>
                <a:cs typeface="Arial" panose="020B0604020202020204" pitchFamily="34" charset="0"/>
              </a:defRPr>
            </a:lvl1pPr>
          </a:lstStyle>
          <a:p>
            <a:pPr lvl="0"/>
            <a:r>
              <a:rPr lang="en-US" dirty="0"/>
              <a:t>Compound</a:t>
            </a:r>
          </a:p>
        </p:txBody>
      </p:sp>
      <p:sp>
        <p:nvSpPr>
          <p:cNvPr id="39" name="Text Placeholder 10">
            <a:extLst>
              <a:ext uri="{FF2B5EF4-FFF2-40B4-BE49-F238E27FC236}">
                <a16:creationId xmlns:a16="http://schemas.microsoft.com/office/drawing/2014/main" id="{3E71A7AA-0410-6B6F-AAF2-90F499C4E8F1}"/>
              </a:ext>
            </a:extLst>
          </p:cNvPr>
          <p:cNvSpPr>
            <a:spLocks noGrp="1"/>
          </p:cNvSpPr>
          <p:nvPr>
            <p:ph type="body" sz="quarter" idx="14" hasCustomPrompt="1"/>
          </p:nvPr>
        </p:nvSpPr>
        <p:spPr>
          <a:xfrm>
            <a:off x="3247400" y="1935487"/>
            <a:ext cx="1249639" cy="212072"/>
          </a:xfrm>
          <a:prstGeom prst="rect">
            <a:avLst/>
          </a:prstGeom>
        </p:spPr>
        <p:txBody>
          <a:bodyPr/>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MOA</a:t>
            </a:r>
          </a:p>
        </p:txBody>
      </p:sp>
      <p:sp>
        <p:nvSpPr>
          <p:cNvPr id="40" name="Text Placeholder 10">
            <a:extLst>
              <a:ext uri="{FF2B5EF4-FFF2-40B4-BE49-F238E27FC236}">
                <a16:creationId xmlns:a16="http://schemas.microsoft.com/office/drawing/2014/main" id="{C6A4A731-F1D0-0079-4DD5-D205F3BEE96A}"/>
              </a:ext>
            </a:extLst>
          </p:cNvPr>
          <p:cNvSpPr>
            <a:spLocks noGrp="1"/>
          </p:cNvSpPr>
          <p:nvPr>
            <p:ph type="body" sz="quarter" idx="18" hasCustomPrompt="1"/>
          </p:nvPr>
        </p:nvSpPr>
        <p:spPr>
          <a:xfrm>
            <a:off x="10060688" y="1685950"/>
            <a:ext cx="1819626" cy="752737"/>
          </a:xfrm>
          <a:prstGeom prst="rect">
            <a:avLst/>
          </a:prstGeom>
        </p:spPr>
        <p:txBody>
          <a:bodyPr/>
          <a:lstStyle>
            <a:lvl1pPr marL="0" indent="0">
              <a:buNone/>
              <a:defRPr sz="1000" b="0" i="0">
                <a:latin typeface="+mj-lt"/>
                <a:ea typeface="Noto Sans" panose="020B0502040504020204" pitchFamily="34" charset="0"/>
                <a:cs typeface="Arial" panose="020B0604020202020204" pitchFamily="34" charset="0"/>
              </a:defRPr>
            </a:lvl1pPr>
          </a:lstStyle>
          <a:p>
            <a:pPr lvl="0"/>
            <a:r>
              <a:rPr lang="en-US" dirty="0"/>
              <a:t>XXXX is a investigational compound; safety and efficacy have not been established</a:t>
            </a:r>
          </a:p>
        </p:txBody>
      </p:sp>
      <p:sp>
        <p:nvSpPr>
          <p:cNvPr id="41" name="Text Placeholder 10">
            <a:extLst>
              <a:ext uri="{FF2B5EF4-FFF2-40B4-BE49-F238E27FC236}">
                <a16:creationId xmlns:a16="http://schemas.microsoft.com/office/drawing/2014/main" id="{11F7E087-5C8C-573D-0FBA-49527A36A301}"/>
              </a:ext>
            </a:extLst>
          </p:cNvPr>
          <p:cNvSpPr>
            <a:spLocks noGrp="1"/>
          </p:cNvSpPr>
          <p:nvPr>
            <p:ph type="body" sz="quarter" idx="37" hasCustomPrompt="1"/>
          </p:nvPr>
        </p:nvSpPr>
        <p:spPr>
          <a:xfrm>
            <a:off x="5597612" y="1935487"/>
            <a:ext cx="1249639" cy="212072"/>
          </a:xfrm>
          <a:prstGeom prst="rect">
            <a:avLst/>
          </a:prstGeom>
        </p:spPr>
        <p:txBody>
          <a:bodyPr lIns="91440"/>
          <a:lstStyle>
            <a:lvl1pPr marL="0" indent="0">
              <a:buNone/>
              <a:defRPr sz="1050" b="0" i="0">
                <a:latin typeface="+mj-lt"/>
                <a:ea typeface="Noto Sans" panose="020B0502040504020204" pitchFamily="34" charset="0"/>
                <a:cs typeface="Arial" panose="020B0604020202020204" pitchFamily="34" charset="0"/>
              </a:defRPr>
            </a:lvl1pPr>
          </a:lstStyle>
          <a:p>
            <a:pPr lvl="0"/>
            <a:r>
              <a:rPr lang="en-US" dirty="0"/>
              <a:t>Lorem ipsum</a:t>
            </a:r>
          </a:p>
        </p:txBody>
      </p:sp>
      <p:sp>
        <p:nvSpPr>
          <p:cNvPr id="42" name="TextBox 41">
            <a:extLst>
              <a:ext uri="{FF2B5EF4-FFF2-40B4-BE49-F238E27FC236}">
                <a16:creationId xmlns:a16="http://schemas.microsoft.com/office/drawing/2014/main" id="{E4D09083-EF73-270B-444B-11C33BB10511}"/>
              </a:ext>
            </a:extLst>
          </p:cNvPr>
          <p:cNvSpPr txBox="1"/>
          <p:nvPr userDrawn="1"/>
        </p:nvSpPr>
        <p:spPr bwMode="gray">
          <a:xfrm>
            <a:off x="8230355" y="1729606"/>
            <a:ext cx="1688781" cy="738312"/>
          </a:xfrm>
          <a:prstGeom prst="rect">
            <a:avLst/>
          </a:prstGeom>
        </p:spPr>
        <p:txBody>
          <a:bodyPr vert="horz" lIns="22851" tIns="22851" rIns="22851" bIns="22851" rtlCol="0">
            <a:noAutofit/>
          </a:bodyPr>
          <a:lstStyle>
            <a:lvl1pPr lvl="0" indent="0" defTabSz="1829552">
              <a:lnSpc>
                <a:spcPct val="90000"/>
              </a:lnSpc>
              <a:spcBef>
                <a:spcPts val="4002"/>
              </a:spcBef>
              <a:buClrTx/>
              <a:buSzPct val="100000"/>
              <a:buFont typeface="Arial" panose="020B0604020202020204" pitchFamily="34" charset="0"/>
              <a:buNone/>
              <a:defRPr lang="en-US" sz="2462" b="0" i="0" dirty="0" smtClean="0">
                <a:latin typeface="Noto Sans" panose="020B0502040504020204" pitchFamily="34" charset="0"/>
                <a:ea typeface="Noto Sans" panose="020B0502040504020204" pitchFamily="34" charset="0"/>
                <a:cs typeface="Noto Sans" panose="020B0502040504020204" pitchFamily="34" charset="0"/>
              </a:defRPr>
            </a:lvl1pPr>
            <a:lvl2pPr marL="914777" indent="-339866" defTabSz="1829552">
              <a:lnSpc>
                <a:spcPct val="90000"/>
              </a:lnSpc>
              <a:spcBef>
                <a:spcPts val="2001"/>
              </a:spcBef>
              <a:buClrTx/>
              <a:buFont typeface="Arial" panose="020B0604020202020204" pitchFamily="34" charset="0"/>
              <a:buChar char="•"/>
              <a:defRPr sz="3602">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3202">
                <a:latin typeface="Noto Sans" panose="020B0502040504020204" pitchFamily="34" charset="0"/>
                <a:ea typeface="Noto Sans" panose="020B0502040504020204" pitchFamily="34" charset="0"/>
                <a:cs typeface="Noto Sans" panose="020B0502040504020204" pitchFamily="34" charset="0"/>
              </a:defRPr>
            </a:lvl3pPr>
            <a:lvl4pPr marL="1829552" indent="-343041" defTabSz="1829552">
              <a:lnSpc>
                <a:spcPct val="90000"/>
              </a:lnSpc>
              <a:spcBef>
                <a:spcPts val="400"/>
              </a:spcBef>
              <a:buClrTx/>
              <a:buFont typeface="Arial" panose="020B0604020202020204" pitchFamily="34" charset="0"/>
              <a:buChar char="•"/>
              <a:defRPr sz="2801">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401">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100" b="0" i="0" dirty="0">
                <a:latin typeface="+mj-lt"/>
                <a:ea typeface="Noto Sans" panose="020B0502040504020204" pitchFamily="34" charset="0"/>
                <a:cs typeface="Arial" panose="020B0604020202020204" pitchFamily="34" charset="0"/>
              </a:rPr>
              <a:t>Scan the </a:t>
            </a:r>
            <a:r>
              <a:rPr lang="en-US" sz="1100" b="0" i="0" kern="1200" dirty="0">
                <a:solidFill>
                  <a:schemeClr val="tx1"/>
                </a:solidFill>
                <a:latin typeface="+mj-lt"/>
                <a:ea typeface="Noto Sans" panose="020B0502040504020204" pitchFamily="34" charset="0"/>
                <a:cs typeface="Arial" panose="020B0604020202020204" pitchFamily="34" charset="0"/>
              </a:rPr>
              <a:t>QR code </a:t>
            </a:r>
            <a:br>
              <a:rPr lang="en-US" sz="1100" b="0" i="0" kern="1200" dirty="0">
                <a:solidFill>
                  <a:schemeClr val="tx1"/>
                </a:solidFill>
                <a:latin typeface="+mj-lt"/>
                <a:ea typeface="Noto Sans" panose="020B0502040504020204" pitchFamily="34" charset="0"/>
                <a:cs typeface="Arial" panose="020B0604020202020204" pitchFamily="34" charset="0"/>
              </a:rPr>
            </a:br>
            <a:r>
              <a:rPr lang="en-US" sz="1100" b="0" i="0" kern="1200" dirty="0">
                <a:solidFill>
                  <a:schemeClr val="tx1"/>
                </a:solidFill>
                <a:latin typeface="+mj-lt"/>
                <a:ea typeface="Noto Sans" panose="020B0502040504020204" pitchFamily="34" charset="0"/>
                <a:cs typeface="Arial" panose="020B0604020202020204" pitchFamily="34" charset="0"/>
              </a:rPr>
              <a:t>for more information at </a:t>
            </a:r>
            <a:r>
              <a:rPr lang="en-US" sz="1100" b="0" i="0" kern="1200" dirty="0">
                <a:solidFill>
                  <a:schemeClr val="tx1"/>
                </a:solidFill>
                <a:latin typeface="+mj-lt"/>
                <a:ea typeface="Noto Sans" panose="020B0502040504020204" pitchFamily="34" charset="0"/>
                <a:cs typeface="Arial" panose="020B0604020202020204" pitchFamily="34" charset="0"/>
                <a:hlinkClick r:id="rId9" tooltip="http://www.clinicaltrials.gov">
                  <a:extLst>
                    <a:ext uri="{A12FA001-AC4F-418D-AE19-62706E023703}">
                      <ahyp:hlinkClr xmlns:ahyp="http://schemas.microsoft.com/office/drawing/2018/hyperlinkcolor" val="tx"/>
                    </a:ext>
                  </a:extLst>
                </a:hlinkClick>
              </a:rPr>
              <a:t>clinicaltrials.gov</a:t>
            </a:r>
            <a:endParaRPr lang="en-US" sz="1100" b="0" i="0" kern="1200" dirty="0">
              <a:solidFill>
                <a:schemeClr val="tx1"/>
              </a:solidFill>
              <a:latin typeface="+mj-lt"/>
              <a:ea typeface="Noto Sans" panose="020B0502040504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72AAC4-E0D5-FF74-26B1-9907E69F583F}"/>
              </a:ext>
            </a:extLst>
          </p:cNvPr>
          <p:cNvSpPr txBox="1"/>
          <p:nvPr userDrawn="1"/>
        </p:nvSpPr>
        <p:spPr>
          <a:xfrm>
            <a:off x="5597612" y="1712239"/>
            <a:ext cx="1391877" cy="276999"/>
          </a:xfrm>
          <a:prstGeom prst="rect">
            <a:avLst/>
          </a:prstGeom>
          <a:noFill/>
        </p:spPr>
        <p:txBody>
          <a:bodyPr wrap="square" lIns="91440" rtlCol="0">
            <a:spAutoFit/>
          </a:bodyPr>
          <a:lstStyle/>
          <a:p>
            <a:r>
              <a:rPr lang="en-US" sz="1200" dirty="0">
                <a:latin typeface="+mj-lt"/>
                <a:ea typeface="Noto Sans" panose="020B0502040504020204" pitchFamily="34" charset="0"/>
                <a:cs typeface="Arial" panose="020B0604020202020204" pitchFamily="34" charset="0"/>
              </a:rPr>
              <a:t>Locations:</a:t>
            </a:r>
          </a:p>
        </p:txBody>
      </p:sp>
      <p:sp>
        <p:nvSpPr>
          <p:cNvPr id="62" name="TextBox 61">
            <a:extLst>
              <a:ext uri="{FF2B5EF4-FFF2-40B4-BE49-F238E27FC236}">
                <a16:creationId xmlns:a16="http://schemas.microsoft.com/office/drawing/2014/main" id="{CB4DA590-7A65-9B46-E589-EB47E35C0A1A}"/>
              </a:ext>
            </a:extLst>
          </p:cNvPr>
          <p:cNvSpPr txBox="1"/>
          <p:nvPr userDrawn="1"/>
        </p:nvSpPr>
        <p:spPr>
          <a:xfrm>
            <a:off x="321691" y="2117029"/>
            <a:ext cx="487563" cy="169277"/>
          </a:xfrm>
          <a:prstGeom prst="rect">
            <a:avLst/>
          </a:prstGeom>
          <a:noFill/>
        </p:spPr>
        <p:txBody>
          <a:bodyPr wrap="square" rtlCol="0">
            <a:spAutoFit/>
          </a:bodyPr>
          <a:lstStyle/>
          <a:p>
            <a:pPr algn="ctr"/>
            <a:r>
              <a:rPr lang="en-US" sz="500" dirty="0">
                <a:latin typeface="+mj-lt"/>
                <a:ea typeface="Noto Sans" panose="020B0502040504020204" pitchFamily="34" charset="0"/>
                <a:cs typeface="Arial" panose="020B0604020202020204" pitchFamily="34" charset="0"/>
              </a:rPr>
              <a:t>PHASE</a:t>
            </a:r>
          </a:p>
        </p:txBody>
      </p:sp>
      <p:sp>
        <p:nvSpPr>
          <p:cNvPr id="63" name="TextBox 62">
            <a:extLst>
              <a:ext uri="{FF2B5EF4-FFF2-40B4-BE49-F238E27FC236}">
                <a16:creationId xmlns:a16="http://schemas.microsoft.com/office/drawing/2014/main" id="{1CAB0A23-7AFC-D47B-C267-8E497E5DEE79}"/>
              </a:ext>
            </a:extLst>
          </p:cNvPr>
          <p:cNvSpPr txBox="1"/>
          <p:nvPr userDrawn="1"/>
        </p:nvSpPr>
        <p:spPr bwMode="gray">
          <a:xfrm>
            <a:off x="315285" y="6667413"/>
            <a:ext cx="6104730" cy="131415"/>
          </a:xfrm>
          <a:prstGeom prst="rect">
            <a:avLst/>
          </a:prstGeom>
        </p:spPr>
        <p:txBody>
          <a:bodyPr vert="horz" lIns="22851" tIns="22851" rIns="22851" bIns="22851" rtlCol="0" anchor="ctr">
            <a:noAutofit/>
          </a:bodyPr>
          <a:lstStyle>
            <a:lvl1pPr lvl="0" indent="0" defTabSz="1829552">
              <a:lnSpc>
                <a:spcPct val="90000"/>
              </a:lnSpc>
              <a:spcBef>
                <a:spcPts val="4002"/>
              </a:spcBef>
              <a:buClrTx/>
              <a:buSzPct val="100000"/>
              <a:buFont typeface="Arial" panose="020B0604020202020204" pitchFamily="34" charset="0"/>
              <a:buNone/>
              <a:defRPr lang="en-US" sz="1231" b="0" i="0" dirty="0" smtClean="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914777" indent="-339866" defTabSz="1829552">
              <a:lnSpc>
                <a:spcPct val="90000"/>
              </a:lnSpc>
              <a:spcBef>
                <a:spcPts val="2001"/>
              </a:spcBef>
              <a:buClrTx/>
              <a:buFont typeface="Arial" panose="020B0604020202020204" pitchFamily="34" charset="0"/>
              <a:buChar char="•"/>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1372164" indent="-343041" defTabSz="1829552">
              <a:lnSpc>
                <a:spcPct val="90000"/>
              </a:lnSpc>
              <a:spcBef>
                <a:spcPts val="1000"/>
              </a:spcBef>
              <a:buClrTx/>
              <a:buFont typeface="Arial" panose="020B0604020202020204" pitchFamily="34" charset="0"/>
              <a:buChar char="•"/>
              <a:defRPr sz="2257">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486511" indent="0" defTabSz="1829552">
              <a:lnSpc>
                <a:spcPct val="90000"/>
              </a:lnSpc>
              <a:spcBef>
                <a:spcPts val="400"/>
              </a:spcBef>
              <a:buClrTx/>
              <a:buFont typeface="Arial" panose="020B0604020202020204" pitchFamily="34" charset="0"/>
              <a:buNone/>
              <a:defRPr sz="2462">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marL="2178946" indent="-228694" defTabSz="1829552">
              <a:lnSpc>
                <a:spcPct val="90000"/>
              </a:lnSpc>
              <a:spcBef>
                <a:spcPts val="200"/>
              </a:spcBef>
              <a:buClrTx/>
              <a:buFont typeface="Arial" panose="020B0604020202020204" pitchFamily="34" charset="0"/>
              <a:buChar char="•"/>
              <a:defRPr sz="2052">
                <a:solidFill>
                  <a:schemeClr val="bg1"/>
                </a:solidFill>
                <a:latin typeface="Noto Sans" panose="020B0502040504020204" pitchFamily="34" charset="0"/>
                <a:ea typeface="Noto Sans" panose="020B0502040504020204" pitchFamily="34" charset="0"/>
                <a:cs typeface="Noto Sans" panose="020B0502040504020204" pitchFamily="34" charset="0"/>
              </a:defRPr>
            </a:lvl5pPr>
            <a:lvl6pPr marL="5031269" indent="-457388" defTabSz="1829552">
              <a:spcBef>
                <a:spcPct val="20000"/>
              </a:spcBef>
              <a:buFont typeface="Arial" pitchFamily="34" charset="0"/>
              <a:buChar char="•"/>
              <a:defRPr sz="4002"/>
            </a:lvl6pPr>
            <a:lvl7pPr marL="5946046" indent="-457388" defTabSz="1829552">
              <a:spcBef>
                <a:spcPct val="20000"/>
              </a:spcBef>
              <a:buFont typeface="Arial" pitchFamily="34" charset="0"/>
              <a:buChar char="•"/>
              <a:defRPr sz="4002"/>
            </a:lvl7pPr>
            <a:lvl8pPr marL="6860822" indent="-457388" defTabSz="1829552">
              <a:spcBef>
                <a:spcPct val="20000"/>
              </a:spcBef>
              <a:buFont typeface="Arial" pitchFamily="34" charset="0"/>
              <a:buChar char="•"/>
              <a:defRPr sz="4002"/>
            </a:lvl8pPr>
            <a:lvl9pPr marL="7775598" indent="-457388" defTabSz="1829552">
              <a:spcBef>
                <a:spcPct val="20000"/>
              </a:spcBef>
              <a:buFont typeface="Arial" pitchFamily="34" charset="0"/>
              <a:buChar char="•"/>
              <a:defRPr sz="4002"/>
            </a:lvl9pPr>
          </a:lstStyle>
          <a:p>
            <a:pPr lvl="0"/>
            <a:r>
              <a:rPr lang="en-US" sz="1000" b="0" i="1" u="none" strike="noStrike" dirty="0">
                <a:solidFill>
                  <a:schemeClr val="bg1"/>
                </a:solidFill>
                <a:effectLst/>
                <a:latin typeface="+mj-lt"/>
                <a:ea typeface="Noto Sans Med" panose="020B0502040504020204" pitchFamily="34" charset="0"/>
                <a:cs typeface="Noto Sans Med" panose="020B0502040504020204" pitchFamily="34" charset="0"/>
              </a:rPr>
              <a:t>This information is current as of June 2024.</a:t>
            </a:r>
            <a:endParaRPr lang="en-US" sz="1000" b="0" i="1" dirty="0">
              <a:solidFill>
                <a:schemeClr val="bg1"/>
              </a:solidFill>
              <a:latin typeface="+mj-lt"/>
              <a:ea typeface="Noto Sans Med" panose="020B0502040504020204" pitchFamily="34" charset="0"/>
              <a:cs typeface="Noto Sans Med" panose="020B0502040504020204" pitchFamily="34" charset="0"/>
            </a:endParaRPr>
          </a:p>
        </p:txBody>
      </p:sp>
      <p:cxnSp>
        <p:nvCxnSpPr>
          <p:cNvPr id="50" name="Straight Connector 49">
            <a:extLst>
              <a:ext uri="{FF2B5EF4-FFF2-40B4-BE49-F238E27FC236}">
                <a16:creationId xmlns:a16="http://schemas.microsoft.com/office/drawing/2014/main" id="{5BC001CF-5449-42EB-F1BA-4626F211B33F}"/>
              </a:ext>
            </a:extLst>
          </p:cNvPr>
          <p:cNvCxnSpPr>
            <a:cxnSpLocks/>
          </p:cNvCxnSpPr>
          <p:nvPr userDrawn="1"/>
        </p:nvCxnSpPr>
        <p:spPr bwMode="gray">
          <a:xfrm>
            <a:off x="7383152" y="1642096"/>
            <a:ext cx="0" cy="755272"/>
          </a:xfrm>
          <a:prstGeom prst="line">
            <a:avLst/>
          </a:prstGeom>
          <a:noFill/>
          <a:ln w="12700" cap="rnd">
            <a:solidFill>
              <a:schemeClr val="bg1">
                <a:lumMod val="75000"/>
              </a:schemeClr>
            </a:solidFill>
            <a:prstDash val="solid"/>
            <a:round/>
            <a:headEnd/>
            <a:tailEnd/>
          </a:ln>
          <a:effectLst/>
        </p:spPr>
      </p:cxnSp>
      <p:sp>
        <p:nvSpPr>
          <p:cNvPr id="25" name="Rectangle 24">
            <a:hlinkClick r:id="" action="ppaction://noaction"/>
            <a:extLst>
              <a:ext uri="{FF2B5EF4-FFF2-40B4-BE49-F238E27FC236}">
                <a16:creationId xmlns:a16="http://schemas.microsoft.com/office/drawing/2014/main" id="{23F2E7DC-831F-8F13-6FE3-73E4BD601B77}"/>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EGFR-directed</a:t>
            </a:r>
          </a:p>
          <a:p>
            <a:pPr lvl="0" algn="ctr" fontAlgn="base">
              <a:lnSpc>
                <a:spcPct val="90000"/>
              </a:lnSpc>
              <a:spcAft>
                <a:spcPct val="0"/>
              </a:spcAft>
              <a:buClr>
                <a:schemeClr val="accent2"/>
              </a:buClr>
              <a:buSzPct val="90000"/>
            </a:pPr>
            <a:r>
              <a:rPr lang="es-419" sz="1000" b="1" dirty="0">
                <a:solidFill>
                  <a:schemeClr val="bg1"/>
                </a:solidFill>
              </a:rPr>
              <a:t>Bispecific Gamma </a:t>
            </a:r>
          </a:p>
          <a:p>
            <a:pPr lvl="0" algn="ctr" fontAlgn="base">
              <a:lnSpc>
                <a:spcPct val="90000"/>
              </a:lnSpc>
              <a:spcAft>
                <a:spcPct val="0"/>
              </a:spcAft>
              <a:buClr>
                <a:schemeClr val="accent2"/>
              </a:buClr>
              <a:buSzPct val="90000"/>
            </a:pPr>
            <a:r>
              <a:rPr lang="es-419" sz="1000" b="1" dirty="0">
                <a:solidFill>
                  <a:schemeClr val="bg1"/>
                </a:solidFill>
              </a:rPr>
              <a:t>Delta-T-Cell Engager</a:t>
            </a:r>
            <a:endParaRPr lang="en-US" sz="1000" b="1" dirty="0">
              <a:solidFill>
                <a:schemeClr val="bg1"/>
              </a:solidFill>
            </a:endParaRPr>
          </a:p>
        </p:txBody>
      </p:sp>
      <p:sp>
        <p:nvSpPr>
          <p:cNvPr id="26" name="object 13">
            <a:extLst>
              <a:ext uri="{FF2B5EF4-FFF2-40B4-BE49-F238E27FC236}">
                <a16:creationId xmlns:a16="http://schemas.microsoft.com/office/drawing/2014/main" id="{74CF1519-9220-4257-4B2D-BFD23C1343C7}"/>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grpSp>
        <p:nvGrpSpPr>
          <p:cNvPr id="32" name="Group 31">
            <a:extLst>
              <a:ext uri="{FF2B5EF4-FFF2-40B4-BE49-F238E27FC236}">
                <a16:creationId xmlns:a16="http://schemas.microsoft.com/office/drawing/2014/main" id="{D05DDC13-1627-BE8C-2A31-4FD1449112BF}"/>
              </a:ext>
            </a:extLst>
          </p:cNvPr>
          <p:cNvGrpSpPr/>
          <p:nvPr userDrawn="1"/>
        </p:nvGrpSpPr>
        <p:grpSpPr>
          <a:xfrm>
            <a:off x="926517" y="523875"/>
            <a:ext cx="3834066" cy="275526"/>
            <a:chOff x="4177878" y="523875"/>
            <a:chExt cx="3833068" cy="275526"/>
          </a:xfrm>
        </p:grpSpPr>
        <p:sp>
          <p:nvSpPr>
            <p:cNvPr id="44" name="Rectangle 43">
              <a:hlinkClick r:id="" action="ppaction://noaction"/>
              <a:extLst>
                <a:ext uri="{FF2B5EF4-FFF2-40B4-BE49-F238E27FC236}">
                  <a16:creationId xmlns:a16="http://schemas.microsoft.com/office/drawing/2014/main" id="{D8ABC5F1-108A-46B3-DE9E-D021AE7E22E8}"/>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45" name="Rectangle 44">
              <a:hlinkClick r:id="" action="ppaction://noaction"/>
              <a:extLst>
                <a:ext uri="{FF2B5EF4-FFF2-40B4-BE49-F238E27FC236}">
                  <a16:creationId xmlns:a16="http://schemas.microsoft.com/office/drawing/2014/main" id="{2884FD26-A7E5-9D32-88F3-023A170F1AF1}"/>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46" name="Rectangle 45">
              <a:hlinkClick r:id="" action="ppaction://noaction"/>
              <a:extLst>
                <a:ext uri="{FF2B5EF4-FFF2-40B4-BE49-F238E27FC236}">
                  <a16:creationId xmlns:a16="http://schemas.microsoft.com/office/drawing/2014/main" id="{20ED35CB-281B-5671-C7F6-598631E6F566}"/>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23072452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67798"/>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4" name="Slide Number Placeholder 5">
            <a:extLst>
              <a:ext uri="{FF2B5EF4-FFF2-40B4-BE49-F238E27FC236}">
                <a16:creationId xmlns:a16="http://schemas.microsoft.com/office/drawing/2014/main" id="{D6CA1724-858D-299D-1BE7-668AE48E3FF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5" name="TextBox 4">
            <a:extLst>
              <a:ext uri="{FF2B5EF4-FFF2-40B4-BE49-F238E27FC236}">
                <a16:creationId xmlns:a16="http://schemas.microsoft.com/office/drawing/2014/main" id="{681D9171-0963-135B-D8A9-AE170148476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18" name="Text Placeholder 4">
            <a:extLst>
              <a:ext uri="{FF2B5EF4-FFF2-40B4-BE49-F238E27FC236}">
                <a16:creationId xmlns:a16="http://schemas.microsoft.com/office/drawing/2014/main" id="{42C3CE99-E160-1CB1-D871-1E018E593CFD}"/>
              </a:ext>
            </a:extLst>
          </p:cNvPr>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9" name="Title 1">
            <a:extLst>
              <a:ext uri="{FF2B5EF4-FFF2-40B4-BE49-F238E27FC236}">
                <a16:creationId xmlns:a16="http://schemas.microsoft.com/office/drawing/2014/main" id="{C9D56985-5469-9354-EFFB-A0BF00CFD780}"/>
              </a:ext>
            </a:extLst>
          </p:cNvPr>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3" name="Freeform 6">
            <a:hlinkClick r:id="rId3" action="ppaction://hlinksldjump"/>
            <a:extLst>
              <a:ext uri="{FF2B5EF4-FFF2-40B4-BE49-F238E27FC236}">
                <a16:creationId xmlns:a16="http://schemas.microsoft.com/office/drawing/2014/main" id="{EC47A1EA-4CF2-33FA-1748-65FDAD88465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6" name="Chevron 16">
            <a:hlinkClick r:id="" action="ppaction://hlinkshowjump?jump=nextslide"/>
            <a:extLst>
              <a:ext uri="{FF2B5EF4-FFF2-40B4-BE49-F238E27FC236}">
                <a16:creationId xmlns:a16="http://schemas.microsoft.com/office/drawing/2014/main" id="{9D70317F-D39F-4118-BE3B-EED03614DBB6}"/>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7" name="Chevron 17">
            <a:hlinkClick r:id="" action="ppaction://hlinkshowjump?jump=previousslide"/>
            <a:extLst>
              <a:ext uri="{FF2B5EF4-FFF2-40B4-BE49-F238E27FC236}">
                <a16:creationId xmlns:a16="http://schemas.microsoft.com/office/drawing/2014/main" id="{9117A21F-CC9C-4FF5-A724-5D0EF9281B78}"/>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2" name="Chevron 2">
            <a:hlinkClick r:id="" action="ppaction://hlinkshowjump?jump=nextslide"/>
            <a:extLst>
              <a:ext uri="{FF2B5EF4-FFF2-40B4-BE49-F238E27FC236}">
                <a16:creationId xmlns:a16="http://schemas.microsoft.com/office/drawing/2014/main" id="{7CE20CD0-263F-2F52-40E2-D5875200DC0A}"/>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3" name="object 13">
            <a:extLst>
              <a:ext uri="{FF2B5EF4-FFF2-40B4-BE49-F238E27FC236}">
                <a16:creationId xmlns:a16="http://schemas.microsoft.com/office/drawing/2014/main" id="{C549D607-A175-EBFA-F696-FD0A32178B34}"/>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14" name="Rectangle 13">
            <a:hlinkClick r:id="" action="ppaction://noaction"/>
            <a:extLst>
              <a:ext uri="{FF2B5EF4-FFF2-40B4-BE49-F238E27FC236}">
                <a16:creationId xmlns:a16="http://schemas.microsoft.com/office/drawing/2014/main" id="{6D4674CC-F8CF-39D2-7AD6-A64DBF559813}"/>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Elranatamab</a:t>
            </a:r>
            <a:endParaRPr lang="en-US" sz="1000" b="1" dirty="0">
              <a:solidFill>
                <a:schemeClr val="bg1"/>
              </a:solidFill>
            </a:endParaRPr>
          </a:p>
        </p:txBody>
      </p:sp>
      <p:grpSp>
        <p:nvGrpSpPr>
          <p:cNvPr id="15" name="Group 14">
            <a:extLst>
              <a:ext uri="{FF2B5EF4-FFF2-40B4-BE49-F238E27FC236}">
                <a16:creationId xmlns:a16="http://schemas.microsoft.com/office/drawing/2014/main" id="{A4C4CEC4-467E-4A88-983B-34FC3B1A36DF}"/>
              </a:ext>
            </a:extLst>
          </p:cNvPr>
          <p:cNvGrpSpPr/>
          <p:nvPr userDrawn="1"/>
        </p:nvGrpSpPr>
        <p:grpSpPr>
          <a:xfrm>
            <a:off x="926517" y="523875"/>
            <a:ext cx="3834066" cy="275526"/>
            <a:chOff x="4177878" y="523875"/>
            <a:chExt cx="3833068" cy="275526"/>
          </a:xfrm>
        </p:grpSpPr>
        <p:sp>
          <p:nvSpPr>
            <p:cNvPr id="16" name="Rectangle 15">
              <a:hlinkClick r:id="" action="ppaction://noaction"/>
              <a:extLst>
                <a:ext uri="{FF2B5EF4-FFF2-40B4-BE49-F238E27FC236}">
                  <a16:creationId xmlns:a16="http://schemas.microsoft.com/office/drawing/2014/main" id="{BBF22ECB-B8C4-0EF4-7D02-0A29E6EABDC6}"/>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20" name="Rectangle 19">
              <a:hlinkClick r:id="" action="ppaction://noaction"/>
              <a:extLst>
                <a:ext uri="{FF2B5EF4-FFF2-40B4-BE49-F238E27FC236}">
                  <a16:creationId xmlns:a16="http://schemas.microsoft.com/office/drawing/2014/main" id="{8AEEE9E9-A308-C3E5-3D0A-FB85D16A3E87}"/>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21" name="Rectangle 20">
              <a:hlinkClick r:id="" action="ppaction://noaction"/>
              <a:extLst>
                <a:ext uri="{FF2B5EF4-FFF2-40B4-BE49-F238E27FC236}">
                  <a16:creationId xmlns:a16="http://schemas.microsoft.com/office/drawing/2014/main" id="{D5CD585D-54CC-34D1-1E0D-A72CECCF56BA}"/>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custDataLst>
      <p:tags r:id="rId1"/>
    </p:custDataLst>
    <p:extLst>
      <p:ext uri="{BB962C8B-B14F-4D97-AF65-F5344CB8AC3E}">
        <p14:creationId xmlns:p14="http://schemas.microsoft.com/office/powerpoint/2010/main" val="4566340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object 13">
            <a:extLst>
              <a:ext uri="{FF2B5EF4-FFF2-40B4-BE49-F238E27FC236}">
                <a16:creationId xmlns:a16="http://schemas.microsoft.com/office/drawing/2014/main" id="{59EEBCB2-E00F-A492-824E-A281DD3658C9}"/>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8" name="Rectangle 7">
            <a:hlinkClick r:id="" action="ppaction://noaction"/>
            <a:extLst>
              <a:ext uri="{FF2B5EF4-FFF2-40B4-BE49-F238E27FC236}">
                <a16:creationId xmlns:a16="http://schemas.microsoft.com/office/drawing/2014/main" id="{2FD9E6D3-374F-FA0D-4348-5271CC79AEED}"/>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Elranatamab</a:t>
            </a:r>
            <a:endParaRPr lang="en-US" sz="1000" b="1" dirty="0">
              <a:solidFill>
                <a:schemeClr val="bg1"/>
              </a:solidFill>
            </a:endParaRPr>
          </a:p>
        </p:txBody>
      </p:sp>
      <p:grpSp>
        <p:nvGrpSpPr>
          <p:cNvPr id="9" name="Group 8">
            <a:extLst>
              <a:ext uri="{FF2B5EF4-FFF2-40B4-BE49-F238E27FC236}">
                <a16:creationId xmlns:a16="http://schemas.microsoft.com/office/drawing/2014/main" id="{460E8728-DFC8-9F90-D747-477033E11859}"/>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5DFA41F2-AFDC-264F-BBBC-FCAE76D08982}"/>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FE4F1A25-5DF7-0471-B5DA-9E9BE198422D}"/>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21792A3F-392C-83AD-AA7B-DAF684C58D50}"/>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6871655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object 13">
            <a:extLst>
              <a:ext uri="{FF2B5EF4-FFF2-40B4-BE49-F238E27FC236}">
                <a16:creationId xmlns:a16="http://schemas.microsoft.com/office/drawing/2014/main" id="{2DF62FBD-BACC-22D3-6409-6604782DFE15}"/>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8" name="Rectangle 7">
            <a:hlinkClick r:id="" action="ppaction://noaction"/>
            <a:extLst>
              <a:ext uri="{FF2B5EF4-FFF2-40B4-BE49-F238E27FC236}">
                <a16:creationId xmlns:a16="http://schemas.microsoft.com/office/drawing/2014/main" id="{B24C13A8-0C2B-F875-B0B5-0193BD61AB94}"/>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Elranatamab</a:t>
            </a:r>
            <a:endParaRPr lang="en-US" sz="1000" b="1" dirty="0">
              <a:solidFill>
                <a:schemeClr val="bg1"/>
              </a:solidFill>
            </a:endParaRPr>
          </a:p>
        </p:txBody>
      </p:sp>
      <p:grpSp>
        <p:nvGrpSpPr>
          <p:cNvPr id="9" name="Group 8">
            <a:extLst>
              <a:ext uri="{FF2B5EF4-FFF2-40B4-BE49-F238E27FC236}">
                <a16:creationId xmlns:a16="http://schemas.microsoft.com/office/drawing/2014/main" id="{EA9AF852-8C9D-3E8A-1CEB-6468D70D6848}"/>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1416EC83-C5E2-51E6-20D2-46726161BE43}"/>
                </a:ext>
              </a:extLst>
            </p:cNvPr>
            <p:cNvSpPr/>
            <p:nvPr userDrawn="1"/>
          </p:nvSpPr>
          <p:spPr>
            <a:xfrm>
              <a:off x="4177878" y="523875"/>
              <a:ext cx="1238581"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EF2BA047-162A-1708-B3BE-E1DB462C7E94}"/>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913209B8-909A-6B4B-C190-62C4EC8C1474}"/>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31199046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7" name="object 13">
            <a:extLst>
              <a:ext uri="{FF2B5EF4-FFF2-40B4-BE49-F238E27FC236}">
                <a16:creationId xmlns:a16="http://schemas.microsoft.com/office/drawing/2014/main" id="{9DEBD90B-7956-45DF-A51B-770EC59B1295}"/>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8" name="Rectangle 7">
            <a:hlinkClick r:id="" action="ppaction://noaction"/>
            <a:extLst>
              <a:ext uri="{FF2B5EF4-FFF2-40B4-BE49-F238E27FC236}">
                <a16:creationId xmlns:a16="http://schemas.microsoft.com/office/drawing/2014/main" id="{522858E4-2CB3-5160-97E3-AC5C5C4DDD07}"/>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Elranatamab</a:t>
            </a:r>
            <a:endParaRPr lang="en-US" sz="1000" b="1" dirty="0">
              <a:solidFill>
                <a:schemeClr val="bg1"/>
              </a:solidFill>
            </a:endParaRPr>
          </a:p>
        </p:txBody>
      </p:sp>
      <p:grpSp>
        <p:nvGrpSpPr>
          <p:cNvPr id="9" name="Group 8">
            <a:extLst>
              <a:ext uri="{FF2B5EF4-FFF2-40B4-BE49-F238E27FC236}">
                <a16:creationId xmlns:a16="http://schemas.microsoft.com/office/drawing/2014/main" id="{DD8D83D2-2C17-5B6E-22D2-37A093E662D8}"/>
              </a:ext>
            </a:extLst>
          </p:cNvPr>
          <p:cNvGrpSpPr/>
          <p:nvPr userDrawn="1"/>
        </p:nvGrpSpPr>
        <p:grpSpPr>
          <a:xfrm>
            <a:off x="926517" y="523875"/>
            <a:ext cx="3834066" cy="275526"/>
            <a:chOff x="4177878" y="523875"/>
            <a:chExt cx="3833068" cy="275526"/>
          </a:xfrm>
        </p:grpSpPr>
        <p:sp>
          <p:nvSpPr>
            <p:cNvPr id="10" name="Rectangle 9">
              <a:hlinkClick r:id="" action="ppaction://noaction"/>
              <a:extLst>
                <a:ext uri="{FF2B5EF4-FFF2-40B4-BE49-F238E27FC236}">
                  <a16:creationId xmlns:a16="http://schemas.microsoft.com/office/drawing/2014/main" id="{1AF3963F-B7DC-1515-DE43-A5E833A0DEF1}"/>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1" name="Rectangle 10">
              <a:hlinkClick r:id="" action="ppaction://noaction"/>
              <a:extLst>
                <a:ext uri="{FF2B5EF4-FFF2-40B4-BE49-F238E27FC236}">
                  <a16:creationId xmlns:a16="http://schemas.microsoft.com/office/drawing/2014/main" id="{7161E33E-9C73-64FC-3AE5-3410D6434B54}"/>
                </a:ext>
              </a:extLst>
            </p:cNvPr>
            <p:cNvSpPr/>
            <p:nvPr userDrawn="1"/>
          </p:nvSpPr>
          <p:spPr>
            <a:xfrm>
              <a:off x="5453239" y="523876"/>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1" i="0" u="none" strike="noStrike" kern="0" cap="none" spc="0" normalizeH="0" baseline="0" noProof="0" dirty="0">
                  <a:ln>
                    <a:noFill/>
                  </a:ln>
                  <a:solidFill>
                    <a:schemeClr val="bg1"/>
                  </a:solidFill>
                  <a:effectLst/>
                  <a:uLnTx/>
                  <a:uFillTx/>
                  <a:latin typeface="Arial"/>
                  <a:ea typeface="+mn-ea"/>
                  <a:cs typeface="+mn-cs"/>
                  <a:sym typeface="Arial"/>
                </a:rPr>
                <a:t>Mechanism of Action</a:t>
              </a:r>
            </a:p>
          </p:txBody>
        </p:sp>
        <p:sp>
          <p:nvSpPr>
            <p:cNvPr id="12" name="Rectangle 11">
              <a:hlinkClick r:id="" action="ppaction://noaction"/>
              <a:extLst>
                <a:ext uri="{FF2B5EF4-FFF2-40B4-BE49-F238E27FC236}">
                  <a16:creationId xmlns:a16="http://schemas.microsoft.com/office/drawing/2014/main" id="{64773C1A-8BB8-0ADF-CDFD-E12092646223}"/>
                </a:ext>
              </a:extLst>
            </p:cNvPr>
            <p:cNvSpPr/>
            <p:nvPr userDrawn="1"/>
          </p:nvSpPr>
          <p:spPr>
            <a:xfrm>
              <a:off x="6750482" y="523875"/>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Clinical Trial</a:t>
              </a:r>
              <a:endPar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endParaRPr>
            </a:p>
          </p:txBody>
        </p:sp>
      </p:grpSp>
    </p:spTree>
    <p:extLst>
      <p:ext uri="{BB962C8B-B14F-4D97-AF65-F5344CB8AC3E}">
        <p14:creationId xmlns:p14="http://schemas.microsoft.com/office/powerpoint/2010/main" val="626105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28"/>
        <p:cNvGrpSpPr/>
        <p:nvPr/>
      </p:nvGrpSpPr>
      <p:grpSpPr>
        <a:xfrm>
          <a:off x="0" y="0"/>
          <a:ext cx="0" cy="0"/>
          <a:chOff x="0" y="0"/>
          <a:chExt cx="0" cy="0"/>
        </a:xfrm>
      </p:grpSpPr>
      <p:sp>
        <p:nvSpPr>
          <p:cNvPr id="14" name="Rectangle 13">
            <a:extLst>
              <a:ext uri="{FF2B5EF4-FFF2-40B4-BE49-F238E27FC236}">
                <a16:creationId xmlns:a16="http://schemas.microsoft.com/office/drawing/2014/main" id="{82360902-43CE-DF9E-E89C-BFF7350A7283}"/>
              </a:ext>
            </a:extLst>
          </p:cNvPr>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6" hasCustomPrompt="1"/>
          </p:nvPr>
        </p:nvSpPr>
        <p:spPr bwMode="gray">
          <a:xfrm>
            <a:off x="446797" y="5976257"/>
            <a:ext cx="5495216" cy="173084"/>
          </a:xfrm>
        </p:spPr>
        <p:txBody>
          <a:bodyPr vert="horz" lIns="0" tIns="0" rIns="0" bIns="0" rtlCol="0" anchor="b">
            <a:noAutofit/>
          </a:bodyPr>
          <a:lstStyle>
            <a:lvl1pPr marL="0" indent="0">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Source</a:t>
            </a:r>
          </a:p>
        </p:txBody>
      </p:sp>
      <p:sp>
        <p:nvSpPr>
          <p:cNvPr id="33" name="Text Placeholder 2"/>
          <p:cNvSpPr>
            <a:spLocks noGrp="1"/>
          </p:cNvSpPr>
          <p:nvPr>
            <p:ph type="body" sz="quarter" idx="22" hasCustomPrompt="1"/>
          </p:nvPr>
        </p:nvSpPr>
        <p:spPr bwMode="gray">
          <a:xfrm>
            <a:off x="6241054" y="5976257"/>
            <a:ext cx="5495216" cy="173084"/>
          </a:xfrm>
        </p:spPr>
        <p:txBody>
          <a:bodyPr vert="horz" lIns="0" tIns="0" rIns="0" bIns="0" rtlCol="0" anchor="b">
            <a:noAutofit/>
          </a:bodyPr>
          <a:lstStyle>
            <a:lvl1pPr marL="0" indent="0" algn="r">
              <a:buNone/>
              <a:defRPr lang="en-US" sz="800" kern="1200" dirty="0">
                <a:solidFill>
                  <a:schemeClr val="tx1"/>
                </a:solidFill>
                <a:latin typeface="+mn-lt"/>
                <a:ea typeface="+mn-ea"/>
                <a:cs typeface="Arial" pitchFamily="34" charset="0"/>
              </a:defRPr>
            </a:lvl1pPr>
          </a:lstStyle>
          <a:p>
            <a:pPr marL="171450" lvl="0" indent="-171450" defTabSz="914400" eaLnBrk="1" latinLnBrk="0" hangingPunct="1">
              <a:spcAft>
                <a:spcPts val="0"/>
              </a:spcAft>
              <a:buClr>
                <a:schemeClr val="accent2"/>
              </a:buClr>
              <a:buSzPct val="85000"/>
              <a:tabLst>
                <a:tab pos="174625" algn="r"/>
                <a:tab pos="228600" algn="l"/>
              </a:tabLst>
            </a:pPr>
            <a:r>
              <a:rPr lang="en-US"/>
              <a:t>Reference</a:t>
            </a:r>
          </a:p>
        </p:txBody>
      </p:sp>
      <p:sp>
        <p:nvSpPr>
          <p:cNvPr id="4" name="Freeform 6">
            <a:hlinkClick r:id="rId2" action="ppaction://hlinksldjump"/>
            <a:extLst>
              <a:ext uri="{FF2B5EF4-FFF2-40B4-BE49-F238E27FC236}">
                <a16:creationId xmlns:a16="http://schemas.microsoft.com/office/drawing/2014/main" id="{1CF79BA2-FB78-038D-A2DE-79208C761FBD}"/>
              </a:ext>
            </a:extLst>
          </p:cNvPr>
          <p:cNvSpPr>
            <a:spLocks/>
          </p:cNvSpPr>
          <p:nvPr userDrawn="1"/>
        </p:nvSpPr>
        <p:spPr bwMode="auto">
          <a:xfrm>
            <a:off x="436026" y="145307"/>
            <a:ext cx="194872"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 name="Chevron 16">
            <a:hlinkClick r:id="" action="ppaction://hlinkshowjump?jump=nextslide"/>
            <a:extLst>
              <a:ext uri="{FF2B5EF4-FFF2-40B4-BE49-F238E27FC236}">
                <a16:creationId xmlns:a16="http://schemas.microsoft.com/office/drawing/2014/main" id="{19B268C7-4EC9-C691-22D9-14762064FCB8}"/>
              </a:ext>
            </a:extLst>
          </p:cNvPr>
          <p:cNvSpPr/>
          <p:nvPr userDrawn="1"/>
        </p:nvSpPr>
        <p:spPr>
          <a:xfrm>
            <a:off x="722390"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6" name="Chevron 17">
            <a:hlinkClick r:id="" action="ppaction://hlinkshowjump?jump=previousslide"/>
            <a:extLst>
              <a:ext uri="{FF2B5EF4-FFF2-40B4-BE49-F238E27FC236}">
                <a16:creationId xmlns:a16="http://schemas.microsoft.com/office/drawing/2014/main" id="{03BA4520-B91E-7E6C-5C94-87C08DEDE334}"/>
              </a:ext>
            </a:extLst>
          </p:cNvPr>
          <p:cNvSpPr/>
          <p:nvPr userDrawn="1"/>
        </p:nvSpPr>
        <p:spPr>
          <a:xfrm flipH="1">
            <a:off x="244817" y="190501"/>
            <a:ext cx="96974"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sz="1400" dirty="0">
              <a:solidFill>
                <a:srgbClr val="000000"/>
              </a:solidFill>
              <a:latin typeface="Arial"/>
              <a:ea typeface="Arial"/>
              <a:cs typeface="Arial"/>
            </a:endParaRPr>
          </a:p>
        </p:txBody>
      </p:sp>
      <p:sp>
        <p:nvSpPr>
          <p:cNvPr id="15" name="Slide Number Placeholder 5">
            <a:extLst>
              <a:ext uri="{FF2B5EF4-FFF2-40B4-BE49-F238E27FC236}">
                <a16:creationId xmlns:a16="http://schemas.microsoft.com/office/drawing/2014/main" id="{84149696-3E67-998F-2F03-EBA9BEC52F4A}"/>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6" name="TextBox 15">
            <a:extLst>
              <a:ext uri="{FF2B5EF4-FFF2-40B4-BE49-F238E27FC236}">
                <a16:creationId xmlns:a16="http://schemas.microsoft.com/office/drawing/2014/main" id="{7C829E5C-3B63-92D1-B16C-D78068F98F19}"/>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
        <p:nvSpPr>
          <p:cNvPr id="8" name="object 13">
            <a:extLst>
              <a:ext uri="{FF2B5EF4-FFF2-40B4-BE49-F238E27FC236}">
                <a16:creationId xmlns:a16="http://schemas.microsoft.com/office/drawing/2014/main" id="{2775ECE4-D11D-5F8E-D9B1-B692AD4D756A}"/>
              </a:ext>
            </a:extLst>
          </p:cNvPr>
          <p:cNvSpPr/>
          <p:nvPr userDrawn="1"/>
        </p:nvSpPr>
        <p:spPr>
          <a:xfrm>
            <a:off x="1791867" y="431007"/>
            <a:ext cx="167978" cy="78582"/>
          </a:xfrm>
          <a:custGeom>
            <a:avLst/>
            <a:gdLst/>
            <a:ahLst/>
            <a:cxnLst/>
            <a:rect l="l" t="t" r="r" b="b"/>
            <a:pathLst>
              <a:path w="203200" h="101600">
                <a:moveTo>
                  <a:pt x="202666" y="0"/>
                </a:moveTo>
                <a:lnTo>
                  <a:pt x="0" y="0"/>
                </a:lnTo>
                <a:lnTo>
                  <a:pt x="101333" y="101333"/>
                </a:lnTo>
                <a:lnTo>
                  <a:pt x="202666" y="0"/>
                </a:lnTo>
                <a:close/>
              </a:path>
            </a:pathLst>
          </a:custGeom>
          <a:solidFill>
            <a:schemeClr val="accent2"/>
          </a:solidFill>
        </p:spPr>
        <p:txBody>
          <a:bodyPr wrap="square" lIns="0" tIns="0" rIns="0" bIns="0" rtlCol="0"/>
          <a:lstStyle/>
          <a:p>
            <a:endParaRPr sz="1400" dirty="0">
              <a:solidFill>
                <a:schemeClr val="bg1"/>
              </a:solidFill>
              <a:latin typeface="+mj-lt"/>
            </a:endParaRPr>
          </a:p>
        </p:txBody>
      </p:sp>
      <p:sp>
        <p:nvSpPr>
          <p:cNvPr id="9" name="Rectangle 8">
            <a:hlinkClick r:id="" action="ppaction://noaction"/>
            <a:extLst>
              <a:ext uri="{FF2B5EF4-FFF2-40B4-BE49-F238E27FC236}">
                <a16:creationId xmlns:a16="http://schemas.microsoft.com/office/drawing/2014/main" id="{20D6E267-20E2-6DB3-9D72-7050F8FC20E5}"/>
              </a:ext>
            </a:extLst>
          </p:cNvPr>
          <p:cNvSpPr/>
          <p:nvPr userDrawn="1"/>
        </p:nvSpPr>
        <p:spPr>
          <a:xfrm>
            <a:off x="926517" y="2"/>
            <a:ext cx="1898676" cy="438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s-419" sz="1000" b="1" dirty="0">
                <a:solidFill>
                  <a:schemeClr val="bg1"/>
                </a:solidFill>
              </a:rPr>
              <a:t>Elranatamab</a:t>
            </a:r>
            <a:endParaRPr lang="en-US" sz="1000" b="1" dirty="0">
              <a:solidFill>
                <a:schemeClr val="bg1"/>
              </a:solidFill>
            </a:endParaRPr>
          </a:p>
        </p:txBody>
      </p:sp>
      <p:grpSp>
        <p:nvGrpSpPr>
          <p:cNvPr id="10" name="Group 9">
            <a:extLst>
              <a:ext uri="{FF2B5EF4-FFF2-40B4-BE49-F238E27FC236}">
                <a16:creationId xmlns:a16="http://schemas.microsoft.com/office/drawing/2014/main" id="{635918BA-8CD9-BB08-0164-248914EAF92C}"/>
              </a:ext>
            </a:extLst>
          </p:cNvPr>
          <p:cNvGrpSpPr/>
          <p:nvPr userDrawn="1"/>
        </p:nvGrpSpPr>
        <p:grpSpPr>
          <a:xfrm>
            <a:off x="926517" y="523875"/>
            <a:ext cx="3834066" cy="275526"/>
            <a:chOff x="4177878" y="523875"/>
            <a:chExt cx="3833068" cy="275526"/>
          </a:xfrm>
        </p:grpSpPr>
        <p:sp>
          <p:nvSpPr>
            <p:cNvPr id="11" name="Rectangle 10">
              <a:hlinkClick r:id="" action="ppaction://noaction"/>
              <a:extLst>
                <a:ext uri="{FF2B5EF4-FFF2-40B4-BE49-F238E27FC236}">
                  <a16:creationId xmlns:a16="http://schemas.microsoft.com/office/drawing/2014/main" id="{0B874D5A-0047-330A-E3C2-613353039F59}"/>
                </a:ext>
              </a:extLst>
            </p:cNvPr>
            <p:cNvSpPr/>
            <p:nvPr userDrawn="1"/>
          </p:nvSpPr>
          <p:spPr>
            <a:xfrm>
              <a:off x="4177878" y="523875"/>
              <a:ext cx="1238581"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chemeClr val="bg1">
                      <a:lumMod val="75000"/>
                    </a:schemeClr>
                  </a:solidFill>
                  <a:effectLst/>
                  <a:uLnTx/>
                  <a:uFillTx/>
                  <a:latin typeface="Arial"/>
                  <a:ea typeface="+mn-ea"/>
                  <a:cs typeface="+mn-cs"/>
                  <a:sym typeface="Arial"/>
                </a:rPr>
                <a:t>Overview</a:t>
              </a:r>
            </a:p>
          </p:txBody>
        </p:sp>
        <p:sp>
          <p:nvSpPr>
            <p:cNvPr id="12" name="Rectangle 11">
              <a:hlinkClick r:id="" action="ppaction://noaction"/>
              <a:extLst>
                <a:ext uri="{FF2B5EF4-FFF2-40B4-BE49-F238E27FC236}">
                  <a16:creationId xmlns:a16="http://schemas.microsoft.com/office/drawing/2014/main" id="{9E5D7D23-D8CC-61EB-D6F0-EC618ACC3FF9}"/>
                </a:ext>
              </a:extLst>
            </p:cNvPr>
            <p:cNvSpPr/>
            <p:nvPr userDrawn="1"/>
          </p:nvSpPr>
          <p:spPr>
            <a:xfrm>
              <a:off x="5453239" y="523876"/>
              <a:ext cx="1260464" cy="27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n-US" sz="800" b="0" i="0" u="none" strike="noStrike" kern="0" cap="none" spc="0" normalizeH="0" baseline="0" noProof="0" dirty="0">
                  <a:ln>
                    <a:noFill/>
                  </a:ln>
                  <a:solidFill>
                    <a:srgbClr val="FFFFFF">
                      <a:lumMod val="75000"/>
                    </a:srgbClr>
                  </a:solidFill>
                  <a:effectLst/>
                  <a:uLnTx/>
                  <a:uFillTx/>
                  <a:latin typeface="Arial"/>
                  <a:ea typeface="+mn-ea"/>
                  <a:cs typeface="+mn-cs"/>
                  <a:sym typeface="Arial"/>
                </a:rPr>
                <a:t>Mechanism of Action</a:t>
              </a:r>
            </a:p>
          </p:txBody>
        </p:sp>
        <p:sp>
          <p:nvSpPr>
            <p:cNvPr id="13" name="Rectangle 12">
              <a:hlinkClick r:id="" action="ppaction://noaction"/>
              <a:extLst>
                <a:ext uri="{FF2B5EF4-FFF2-40B4-BE49-F238E27FC236}">
                  <a16:creationId xmlns:a16="http://schemas.microsoft.com/office/drawing/2014/main" id="{843468B5-78FA-04A7-F824-9E522F5D6ACE}"/>
                </a:ext>
              </a:extLst>
            </p:cNvPr>
            <p:cNvSpPr/>
            <p:nvPr userDrawn="1"/>
          </p:nvSpPr>
          <p:spPr>
            <a:xfrm>
              <a:off x="6750482" y="523875"/>
              <a:ext cx="1260464" cy="27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5" rtl="0" eaLnBrk="1" fontAlgn="base" latinLnBrk="0" hangingPunct="1">
                <a:lnSpc>
                  <a:spcPct val="90000"/>
                </a:lnSpc>
                <a:spcBef>
                  <a:spcPts val="0"/>
                </a:spcBef>
                <a:spcAft>
                  <a:spcPct val="0"/>
                </a:spcAft>
                <a:buClr>
                  <a:srgbClr val="0095FF"/>
                </a:buClr>
                <a:buSzPct val="90000"/>
                <a:buFont typeface="Arial"/>
                <a:buNone/>
                <a:tabLst/>
                <a:defRPr/>
              </a:pPr>
              <a:r>
                <a:rPr kumimoji="0" lang="es-419" sz="800" b="1" i="0" u="none" strike="noStrike" kern="0" cap="none" spc="0" normalizeH="0" baseline="0" noProof="0" dirty="0">
                  <a:ln>
                    <a:noFill/>
                  </a:ln>
                  <a:solidFill>
                    <a:schemeClr val="bg1"/>
                  </a:solidFill>
                  <a:effectLst/>
                  <a:uLnTx/>
                  <a:uFillTx/>
                  <a:latin typeface="Arial"/>
                  <a:ea typeface="+mn-ea"/>
                  <a:cs typeface="+mn-cs"/>
                  <a:sym typeface="Arial"/>
                </a:rPr>
                <a:t>Clinical Trial</a:t>
              </a:r>
              <a:endParaRPr kumimoji="0" lang="en-US" sz="800" b="1" i="0" u="none" strike="noStrike" kern="0" cap="none" spc="0" normalizeH="0" baseline="0" noProof="0" dirty="0">
                <a:ln>
                  <a:noFill/>
                </a:ln>
                <a:solidFill>
                  <a:schemeClr val="bg1"/>
                </a:solidFill>
                <a:effectLst/>
                <a:uLnTx/>
                <a:uFillTx/>
                <a:latin typeface="Arial"/>
                <a:ea typeface="+mn-ea"/>
                <a:cs typeface="+mn-cs"/>
                <a:sym typeface="Arial"/>
              </a:endParaRPr>
            </a:p>
          </p:txBody>
        </p:sp>
      </p:grpSp>
    </p:spTree>
    <p:extLst>
      <p:ext uri="{BB962C8B-B14F-4D97-AF65-F5344CB8AC3E}">
        <p14:creationId xmlns:p14="http://schemas.microsoft.com/office/powerpoint/2010/main" val="117003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slideLayout" Target="../slideLayouts/slideLayout99.xml"/><Relationship Id="rId89" Type="http://schemas.openxmlformats.org/officeDocument/2006/relationships/slideLayout" Target="../slideLayouts/slideLayout104.xml"/><Relationship Id="rId16" Type="http://schemas.openxmlformats.org/officeDocument/2006/relationships/slideLayout" Target="../slideLayouts/slideLayout31.xml"/><Relationship Id="rId107" Type="http://schemas.openxmlformats.org/officeDocument/2006/relationships/slide" Target="../slides/slide6.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102" Type="http://schemas.openxmlformats.org/officeDocument/2006/relationships/tags" Target="../tags/tag17.xml"/><Relationship Id="rId5" Type="http://schemas.openxmlformats.org/officeDocument/2006/relationships/slideLayout" Target="../slideLayouts/slideLayout20.xml"/><Relationship Id="rId90" Type="http://schemas.openxmlformats.org/officeDocument/2006/relationships/slideLayout" Target="../slideLayouts/slideLayout105.xml"/><Relationship Id="rId95" Type="http://schemas.openxmlformats.org/officeDocument/2006/relationships/slideLayout" Target="../slideLayouts/slideLayout110.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80" Type="http://schemas.openxmlformats.org/officeDocument/2006/relationships/slideLayout" Target="../slideLayouts/slideLayout95.xml"/><Relationship Id="rId85" Type="http://schemas.openxmlformats.org/officeDocument/2006/relationships/slideLayout" Target="../slideLayouts/slideLayout100.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59" Type="http://schemas.openxmlformats.org/officeDocument/2006/relationships/slideLayout" Target="../slideLayouts/slideLayout74.xml"/><Relationship Id="rId103" Type="http://schemas.openxmlformats.org/officeDocument/2006/relationships/oleObject" Target="../embeddings/oleObject1.bin"/><Relationship Id="rId108" Type="http://schemas.openxmlformats.org/officeDocument/2006/relationships/slide" Target="../slides/slide8.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slideLayout" Target="../slideLayouts/slideLayout98.xml"/><Relationship Id="rId88" Type="http://schemas.openxmlformats.org/officeDocument/2006/relationships/slideLayout" Target="../slideLayouts/slideLayout103.xml"/><Relationship Id="rId91" Type="http://schemas.openxmlformats.org/officeDocument/2006/relationships/slideLayout" Target="../slideLayouts/slideLayout106.xml"/><Relationship Id="rId96" Type="http://schemas.openxmlformats.org/officeDocument/2006/relationships/slideLayout" Target="../slideLayouts/slideLayout11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6" Type="http://schemas.openxmlformats.org/officeDocument/2006/relationships/slide" Target="../slides/slide7.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86" Type="http://schemas.openxmlformats.org/officeDocument/2006/relationships/slideLayout" Target="../slideLayouts/slideLayout101.xml"/><Relationship Id="rId94" Type="http://schemas.openxmlformats.org/officeDocument/2006/relationships/slideLayout" Target="../slideLayouts/slideLayout109.xml"/><Relationship Id="rId99" Type="http://schemas.openxmlformats.org/officeDocument/2006/relationships/slideLayout" Target="../slideLayouts/slideLayout114.xml"/><Relationship Id="rId101"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97" Type="http://schemas.openxmlformats.org/officeDocument/2006/relationships/slideLayout" Target="../slideLayouts/slideLayout112.xml"/><Relationship Id="rId104" Type="http://schemas.openxmlformats.org/officeDocument/2006/relationships/image" Target="../media/image5.emf"/><Relationship Id="rId7" Type="http://schemas.openxmlformats.org/officeDocument/2006/relationships/slideLayout" Target="../slideLayouts/slideLayout22.xml"/><Relationship Id="rId71" Type="http://schemas.openxmlformats.org/officeDocument/2006/relationships/slideLayout" Target="../slideLayouts/slideLayout86.xml"/><Relationship Id="rId92" Type="http://schemas.openxmlformats.org/officeDocument/2006/relationships/slideLayout" Target="../slideLayouts/slideLayout107.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87" Type="http://schemas.openxmlformats.org/officeDocument/2006/relationships/slideLayout" Target="../slideLayouts/slideLayout102.xml"/><Relationship Id="rId61" Type="http://schemas.openxmlformats.org/officeDocument/2006/relationships/slideLayout" Target="../slideLayouts/slideLayout76.xml"/><Relationship Id="rId82" Type="http://schemas.openxmlformats.org/officeDocument/2006/relationships/slideLayout" Target="../slideLayouts/slideLayout97.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56" Type="http://schemas.openxmlformats.org/officeDocument/2006/relationships/slideLayout" Target="../slideLayouts/slideLayout71.xml"/><Relationship Id="rId77" Type="http://schemas.openxmlformats.org/officeDocument/2006/relationships/slideLayout" Target="../slideLayouts/slideLayout92.xml"/><Relationship Id="rId100" Type="http://schemas.openxmlformats.org/officeDocument/2006/relationships/slideLayout" Target="../slideLayouts/slideLayout115.xml"/><Relationship Id="rId105" Type="http://schemas.openxmlformats.org/officeDocument/2006/relationships/slide" Target="../slides/slide3.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93" Type="http://schemas.openxmlformats.org/officeDocument/2006/relationships/slideLayout" Target="../slideLayouts/slideLayout108.xml"/><Relationship Id="rId98" Type="http://schemas.openxmlformats.org/officeDocument/2006/relationships/slideLayout" Target="../slideLayouts/slideLayout113.xml"/><Relationship Id="rId3" Type="http://schemas.openxmlformats.org/officeDocument/2006/relationships/slideLayout" Target="../slideLayouts/slideLayout18.xml"/><Relationship Id="rId25" Type="http://schemas.openxmlformats.org/officeDocument/2006/relationships/slideLayout" Target="../slideLayouts/slideLayout40.xml"/><Relationship Id="rId46" Type="http://schemas.openxmlformats.org/officeDocument/2006/relationships/slideLayout" Target="../slideLayouts/slideLayout61.xml"/><Relationship Id="rId67"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46796" y="1801368"/>
            <a:ext cx="11292840" cy="3950208"/>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userDrawn="1">
            <p:ph type="title"/>
          </p:nvPr>
        </p:nvSpPr>
        <p:spPr bwMode="gray">
          <a:xfrm>
            <a:off x="446798" y="484632"/>
            <a:ext cx="11292840" cy="850392"/>
          </a:xfrm>
          <a:prstGeom prst="rect">
            <a:avLst/>
          </a:prstGeom>
        </p:spPr>
        <p:txBody>
          <a:bodyPr vert="horz" lIns="0" tIns="45720" rIns="0" bIns="45720" rtlCol="0" anchor="t" anchorCtr="0">
            <a:noAutofit/>
          </a:bodyPr>
          <a:lstStyle/>
          <a:p>
            <a:pPr lvl="0"/>
            <a:r>
              <a:rPr lang="en-US"/>
              <a:t>Click to edit Master title style</a:t>
            </a:r>
            <a:endParaRPr lang="en-US" dirty="0"/>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798" y="326296"/>
            <a:ext cx="587631"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pic>
        <p:nvPicPr>
          <p:cNvPr id="19" name="Google Shape;53;p7">
            <a:extLst>
              <a:ext uri="{FF2B5EF4-FFF2-40B4-BE49-F238E27FC236}">
                <a16:creationId xmlns:a16="http://schemas.microsoft.com/office/drawing/2014/main" id="{F9F93DF4-D19B-46BE-B88F-8BB1DA82CA35}"/>
              </a:ext>
            </a:extLst>
          </p:cNvPr>
          <p:cNvPicPr preferRelativeResize="0">
            <a:picLocks noChangeAspect="1"/>
          </p:cNvPicPr>
          <p:nvPr userDrawn="1"/>
        </p:nvPicPr>
        <p:blipFill>
          <a:blip r:embed="rId18"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5" name="Google Shape;52;p7">
            <a:extLst>
              <a:ext uri="{FF2B5EF4-FFF2-40B4-BE49-F238E27FC236}">
                <a16:creationId xmlns:a16="http://schemas.microsoft.com/office/drawing/2014/main" id="{32B9580A-B465-4E15-BAF0-0919554158D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US" sz="800" dirty="0">
                <a:solidFill>
                  <a:srgbClr val="A1AAB1"/>
                </a:solidFill>
              </a:rPr>
              <a:t>Prepared by Pfizer for non-promotional purposes – Not for further distribution</a:t>
            </a:r>
            <a:endParaRPr sz="800" b="1" dirty="0">
              <a:solidFill>
                <a:srgbClr val="A1AAB1"/>
              </a:solidFill>
            </a:endParaRPr>
          </a:p>
        </p:txBody>
      </p:sp>
    </p:spTree>
    <p:custDataLst>
      <p:tags r:id="rId17"/>
    </p:custDataLst>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4" r:id="rId3"/>
    <p:sldLayoutId id="2147483663" r:id="rId4"/>
    <p:sldLayoutId id="2147483650" r:id="rId5"/>
    <p:sldLayoutId id="2147483666" r:id="rId6"/>
    <p:sldLayoutId id="2147483669" r:id="rId7"/>
    <p:sldLayoutId id="2147483670" r:id="rId8"/>
    <p:sldLayoutId id="2147483671" r:id="rId9"/>
    <p:sldLayoutId id="2147483672" r:id="rId10"/>
    <p:sldLayoutId id="2147483673" r:id="rId11"/>
    <p:sldLayoutId id="2147483667" r:id="rId12"/>
    <p:sldLayoutId id="2147483668" r:id="rId13"/>
    <p:sldLayoutId id="2147483674" r:id="rId14"/>
    <p:sldLayoutId id="2147483675" r:id="rId15"/>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AAD37DF0-A28D-CB25-EFE7-FA88D2E08B20}"/>
              </a:ext>
            </a:extLst>
          </p:cNvPr>
          <p:cNvGraphicFramePr>
            <a:graphicFrameLocks noChangeAspect="1"/>
          </p:cNvGraphicFramePr>
          <p:nvPr userDrawn="1">
            <p:custDataLst>
              <p:tags r:id="rId102"/>
            </p:custDataLst>
            <p:extLst>
              <p:ext uri="{D42A27DB-BD31-4B8C-83A1-F6EECF244321}">
                <p14:modId xmlns:p14="http://schemas.microsoft.com/office/powerpoint/2010/main" val="2700793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3" imgW="347" imgH="348" progId="TCLayout.ActiveDocument.1">
                  <p:embed/>
                </p:oleObj>
              </mc:Choice>
              <mc:Fallback>
                <p:oleObj name="think-cell Slide" r:id="rId103" imgW="347" imgH="348" progId="TCLayout.ActiveDocument.1">
                  <p:embed/>
                  <p:pic>
                    <p:nvPicPr>
                      <p:cNvPr id="18" name="think-cell data - do not delete" hidden="1">
                        <a:extLst>
                          <a:ext uri="{FF2B5EF4-FFF2-40B4-BE49-F238E27FC236}">
                            <a16:creationId xmlns:a16="http://schemas.microsoft.com/office/drawing/2014/main" id="{AAD37DF0-A28D-CB25-EFE7-FA88D2E08B20}"/>
                          </a:ext>
                        </a:extLst>
                      </p:cNvPr>
                      <p:cNvPicPr/>
                      <p:nvPr/>
                    </p:nvPicPr>
                    <p:blipFill>
                      <a:blip r:embed="rId104"/>
                      <a:stretch>
                        <a:fillRect/>
                      </a:stretch>
                    </p:blipFill>
                    <p:spPr>
                      <a:xfrm>
                        <a:off x="1588" y="1588"/>
                        <a:ext cx="1588" cy="1588"/>
                      </a:xfrm>
                      <a:prstGeom prst="rect">
                        <a:avLst/>
                      </a:prstGeom>
                    </p:spPr>
                  </p:pic>
                </p:oleObj>
              </mc:Fallback>
            </mc:AlternateContent>
          </a:graphicData>
        </a:graphic>
      </p:graphicFrame>
      <p:sp>
        <p:nvSpPr>
          <p:cNvPr id="32" name="Rectangle 31"/>
          <p:cNvSpPr/>
          <p:nvPr userDrawn="1"/>
        </p:nvSpPr>
        <p:spPr>
          <a:xfrm>
            <a:off x="0" y="0"/>
            <a:ext cx="12188825" cy="841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bwMode="gray">
          <a:xfrm>
            <a:off x="446797" y="800100"/>
            <a:ext cx="11286416" cy="658368"/>
          </a:xfrm>
          <a:prstGeom prst="rect">
            <a:avLst/>
          </a:prstGeom>
        </p:spPr>
        <p:txBody>
          <a:bodyPr vert="horz" lIns="0" tIns="45720" rIns="0" bIns="45720" rtlCol="0" anchor="t" anchorCtr="0">
            <a:noAutofit/>
          </a:bodyPr>
          <a:lstStyle/>
          <a:p>
            <a:pPr lvl="0"/>
            <a:r>
              <a:rPr lang="en-US"/>
              <a:t>Click to edit Master title style</a:t>
            </a:r>
          </a:p>
        </p:txBody>
      </p:sp>
      <p:sp>
        <p:nvSpPr>
          <p:cNvPr id="7" name="Text Placeholder 2"/>
          <p:cNvSpPr>
            <a:spLocks noGrp="1"/>
          </p:cNvSpPr>
          <p:nvPr>
            <p:ph type="body" idx="1"/>
          </p:nvPr>
        </p:nvSpPr>
        <p:spPr bwMode="gray">
          <a:xfrm>
            <a:off x="446795" y="1610868"/>
            <a:ext cx="11286418" cy="3950208"/>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353800" y="6303596"/>
            <a:ext cx="390299"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1000" smtClean="0">
                <a:solidFill>
                  <a:schemeClr val="bg2"/>
                </a:solidFill>
                <a:latin typeface="+mn-lt"/>
              </a:rPr>
              <a:pPr/>
              <a:t>‹#›</a:t>
            </a:fld>
            <a:r>
              <a:rPr lang="en-US" sz="1000" dirty="0">
                <a:solidFill>
                  <a:schemeClr val="tx1"/>
                </a:solidFill>
                <a:latin typeface="+mn-lt"/>
              </a:rPr>
              <a:t> </a:t>
            </a:r>
            <a:r>
              <a:rPr lang="en-US" sz="1000" dirty="0">
                <a:solidFill>
                  <a:schemeClr val="accent2"/>
                </a:solidFill>
                <a:latin typeface="+mn-lt"/>
              </a:rPr>
              <a:t>|</a:t>
            </a:r>
          </a:p>
        </p:txBody>
      </p:sp>
      <p:sp>
        <p:nvSpPr>
          <p:cNvPr id="15" name="Freeform 6">
            <a:hlinkClick r:id="rId105" action="ppaction://hlinksldjump"/>
          </p:cNvPr>
          <p:cNvSpPr>
            <a:spLocks/>
          </p:cNvSpPr>
          <p:nvPr userDrawn="1"/>
        </p:nvSpPr>
        <p:spPr bwMode="auto">
          <a:xfrm>
            <a:off x="435911" y="145305"/>
            <a:ext cx="194821" cy="212217"/>
          </a:xfrm>
          <a:custGeom>
            <a:avLst/>
            <a:gdLst>
              <a:gd name="T0" fmla="*/ 4 w 28"/>
              <a:gd name="T1" fmla="*/ 24 h 30"/>
              <a:gd name="T2" fmla="*/ 4 w 28"/>
              <a:gd name="T3" fmla="*/ 29 h 30"/>
              <a:gd name="T4" fmla="*/ 5 w 28"/>
              <a:gd name="T5" fmla="*/ 30 h 30"/>
              <a:gd name="T6" fmla="*/ 10 w 28"/>
              <a:gd name="T7" fmla="*/ 30 h 30"/>
              <a:gd name="T8" fmla="*/ 11 w 28"/>
              <a:gd name="T9" fmla="*/ 29 h 30"/>
              <a:gd name="T10" fmla="*/ 11 w 28"/>
              <a:gd name="T11" fmla="*/ 19 h 30"/>
              <a:gd name="T12" fmla="*/ 11 w 28"/>
              <a:gd name="T13" fmla="*/ 19 h 30"/>
              <a:gd name="T14" fmla="*/ 18 w 28"/>
              <a:gd name="T15" fmla="*/ 19 h 30"/>
              <a:gd name="T16" fmla="*/ 18 w 28"/>
              <a:gd name="T17" fmla="*/ 29 h 30"/>
              <a:gd name="T18" fmla="*/ 18 w 28"/>
              <a:gd name="T19" fmla="*/ 30 h 30"/>
              <a:gd name="T20" fmla="*/ 23 w 28"/>
              <a:gd name="T21" fmla="*/ 30 h 30"/>
              <a:gd name="T22" fmla="*/ 24 w 28"/>
              <a:gd name="T23" fmla="*/ 29 h 30"/>
              <a:gd name="T24" fmla="*/ 24 w 28"/>
              <a:gd name="T25" fmla="*/ 18 h 30"/>
              <a:gd name="T26" fmla="*/ 27 w 28"/>
              <a:gd name="T27" fmla="*/ 18 h 30"/>
              <a:gd name="T28" fmla="*/ 28 w 28"/>
              <a:gd name="T29" fmla="*/ 17 h 30"/>
              <a:gd name="T30" fmla="*/ 28 w 28"/>
              <a:gd name="T31" fmla="*/ 15 h 30"/>
              <a:gd name="T32" fmla="*/ 14 w 28"/>
              <a:gd name="T33" fmla="*/ 0 h 30"/>
              <a:gd name="T34" fmla="*/ 14 w 28"/>
              <a:gd name="T35" fmla="*/ 0 h 30"/>
              <a:gd name="T36" fmla="*/ 0 w 28"/>
              <a:gd name="T37" fmla="*/ 15 h 30"/>
              <a:gd name="T38" fmla="*/ 0 w 28"/>
              <a:gd name="T39" fmla="*/ 17 h 30"/>
              <a:gd name="T40" fmla="*/ 1 w 28"/>
              <a:gd name="T41" fmla="*/ 18 h 30"/>
              <a:gd name="T42" fmla="*/ 4 w 28"/>
              <a:gd name="T43" fmla="*/ 18 h 30"/>
              <a:gd name="T44" fmla="*/ 4 w 28"/>
              <a:gd name="T4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4" y="24"/>
                </a:moveTo>
                <a:cubicBezTo>
                  <a:pt x="4" y="26"/>
                  <a:pt x="4" y="28"/>
                  <a:pt x="4" y="29"/>
                </a:cubicBezTo>
                <a:cubicBezTo>
                  <a:pt x="4" y="30"/>
                  <a:pt x="4" y="30"/>
                  <a:pt x="5" y="30"/>
                </a:cubicBezTo>
                <a:cubicBezTo>
                  <a:pt x="7" y="30"/>
                  <a:pt x="8" y="30"/>
                  <a:pt x="10" y="30"/>
                </a:cubicBezTo>
                <a:cubicBezTo>
                  <a:pt x="11" y="30"/>
                  <a:pt x="11" y="30"/>
                  <a:pt x="11" y="29"/>
                </a:cubicBezTo>
                <a:cubicBezTo>
                  <a:pt x="11" y="26"/>
                  <a:pt x="11" y="23"/>
                  <a:pt x="11" y="19"/>
                </a:cubicBezTo>
                <a:cubicBezTo>
                  <a:pt x="11" y="19"/>
                  <a:pt x="11" y="19"/>
                  <a:pt x="11" y="19"/>
                </a:cubicBezTo>
                <a:cubicBezTo>
                  <a:pt x="13" y="19"/>
                  <a:pt x="15" y="19"/>
                  <a:pt x="18" y="19"/>
                </a:cubicBezTo>
                <a:cubicBezTo>
                  <a:pt x="18" y="23"/>
                  <a:pt x="18" y="26"/>
                  <a:pt x="18" y="29"/>
                </a:cubicBezTo>
                <a:cubicBezTo>
                  <a:pt x="18" y="30"/>
                  <a:pt x="18" y="30"/>
                  <a:pt x="18" y="30"/>
                </a:cubicBezTo>
                <a:cubicBezTo>
                  <a:pt x="20" y="30"/>
                  <a:pt x="22" y="30"/>
                  <a:pt x="23" y="30"/>
                </a:cubicBezTo>
                <a:cubicBezTo>
                  <a:pt x="24" y="30"/>
                  <a:pt x="24" y="30"/>
                  <a:pt x="24" y="29"/>
                </a:cubicBezTo>
                <a:cubicBezTo>
                  <a:pt x="24" y="18"/>
                  <a:pt x="24" y="18"/>
                  <a:pt x="24" y="18"/>
                </a:cubicBezTo>
                <a:cubicBezTo>
                  <a:pt x="25" y="18"/>
                  <a:pt x="26" y="18"/>
                  <a:pt x="27" y="18"/>
                </a:cubicBezTo>
                <a:cubicBezTo>
                  <a:pt x="27" y="18"/>
                  <a:pt x="28" y="17"/>
                  <a:pt x="28" y="17"/>
                </a:cubicBezTo>
                <a:cubicBezTo>
                  <a:pt x="28" y="16"/>
                  <a:pt x="28" y="16"/>
                  <a:pt x="28" y="15"/>
                </a:cubicBezTo>
                <a:cubicBezTo>
                  <a:pt x="23" y="10"/>
                  <a:pt x="19" y="5"/>
                  <a:pt x="14" y="0"/>
                </a:cubicBezTo>
                <a:cubicBezTo>
                  <a:pt x="14" y="0"/>
                  <a:pt x="14" y="0"/>
                  <a:pt x="14" y="0"/>
                </a:cubicBezTo>
                <a:cubicBezTo>
                  <a:pt x="9" y="5"/>
                  <a:pt x="5" y="10"/>
                  <a:pt x="0" y="15"/>
                </a:cubicBezTo>
                <a:cubicBezTo>
                  <a:pt x="0" y="16"/>
                  <a:pt x="0" y="16"/>
                  <a:pt x="0" y="17"/>
                </a:cubicBezTo>
                <a:cubicBezTo>
                  <a:pt x="0" y="17"/>
                  <a:pt x="1" y="18"/>
                  <a:pt x="1" y="18"/>
                </a:cubicBezTo>
                <a:cubicBezTo>
                  <a:pt x="2" y="18"/>
                  <a:pt x="3" y="18"/>
                  <a:pt x="4" y="18"/>
                </a:cubicBezTo>
                <a:cubicBezTo>
                  <a:pt x="4" y="20"/>
                  <a:pt x="4" y="22"/>
                  <a:pt x="4" y="2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Chevron 9">
            <a:hlinkClick r:id="" action="ppaction://hlinkshowjump?jump=nextslide"/>
          </p:cNvPr>
          <p:cNvSpPr/>
          <p:nvPr userDrawn="1"/>
        </p:nvSpPr>
        <p:spPr>
          <a:xfrm>
            <a:off x="722200" y="190501"/>
            <a:ext cx="96950"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a:solidFill>
                <a:srgbClr val="000000"/>
              </a:solidFill>
              <a:latin typeface="Arial"/>
              <a:ea typeface="Arial"/>
              <a:cs typeface="Arial"/>
            </a:endParaRPr>
          </a:p>
        </p:txBody>
      </p:sp>
      <p:sp>
        <p:nvSpPr>
          <p:cNvPr id="13" name="Chevron 12">
            <a:hlinkClick r:id="" action="ppaction://hlinkshowjump?jump=previousslide"/>
          </p:cNvPr>
          <p:cNvSpPr/>
          <p:nvPr userDrawn="1"/>
        </p:nvSpPr>
        <p:spPr>
          <a:xfrm flipH="1">
            <a:off x="244752" y="190501"/>
            <a:ext cx="96950" cy="145256"/>
          </a:xfrm>
          <a:prstGeom prst="chevron">
            <a:avLst>
              <a:gd name="adj" fmla="val 55691"/>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lvl="0"/>
            <a:endParaRPr lang="en-US">
              <a:solidFill>
                <a:srgbClr val="000000"/>
              </a:solidFill>
              <a:latin typeface="Arial"/>
              <a:ea typeface="Arial"/>
              <a:cs typeface="Arial"/>
            </a:endParaRPr>
          </a:p>
        </p:txBody>
      </p:sp>
      <p:sp>
        <p:nvSpPr>
          <p:cNvPr id="12" name="Rectangle 11">
            <a:hlinkClick r:id="rId106" action="ppaction://hlinksldjump"/>
          </p:cNvPr>
          <p:cNvSpPr/>
          <p:nvPr userDrawn="1"/>
        </p:nvSpPr>
        <p:spPr>
          <a:xfrm>
            <a:off x="921687" y="-1"/>
            <a:ext cx="1534377" cy="48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90000"/>
              </a:lnSpc>
              <a:spcAft>
                <a:spcPct val="0"/>
              </a:spcAft>
              <a:buClr>
                <a:schemeClr val="accent2"/>
              </a:buClr>
              <a:buSzPct val="90000"/>
            </a:pPr>
            <a:r>
              <a:rPr lang="en-US" sz="1000">
                <a:solidFill>
                  <a:schemeClr val="bg1">
                    <a:lumMod val="75000"/>
                  </a:schemeClr>
                </a:solidFill>
              </a:rPr>
              <a:t>Indication</a:t>
            </a:r>
          </a:p>
        </p:txBody>
      </p:sp>
      <p:sp>
        <p:nvSpPr>
          <p:cNvPr id="16" name="Rectangle 15">
            <a:hlinkClick r:id="rId107" action="ppaction://hlinksldjump"/>
          </p:cNvPr>
          <p:cNvSpPr/>
          <p:nvPr userDrawn="1"/>
        </p:nvSpPr>
        <p:spPr>
          <a:xfrm>
            <a:off x="2514879" y="-1"/>
            <a:ext cx="1534377" cy="48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Aft>
                <a:spcPct val="0"/>
              </a:spcAft>
              <a:buClr>
                <a:schemeClr val="accent2"/>
              </a:buClr>
              <a:buSzPct val="90000"/>
            </a:pPr>
            <a:r>
              <a:rPr lang="en-US" sz="1000">
                <a:solidFill>
                  <a:schemeClr val="bg1">
                    <a:lumMod val="75000"/>
                  </a:schemeClr>
                </a:solidFill>
              </a:rPr>
              <a:t>Mechanism of Action</a:t>
            </a:r>
          </a:p>
        </p:txBody>
      </p:sp>
      <p:sp>
        <p:nvSpPr>
          <p:cNvPr id="17" name="Rectangle 16">
            <a:hlinkClick r:id="rId108" action="ppaction://hlinksldjump"/>
          </p:cNvPr>
          <p:cNvSpPr/>
          <p:nvPr userDrawn="1"/>
        </p:nvSpPr>
        <p:spPr>
          <a:xfrm>
            <a:off x="4108071" y="-1"/>
            <a:ext cx="1534377" cy="48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Aft>
                <a:spcPct val="0"/>
              </a:spcAft>
              <a:buClr>
                <a:schemeClr val="accent2"/>
              </a:buClr>
              <a:buSzPct val="90000"/>
            </a:pPr>
            <a:r>
              <a:rPr lang="en-US" sz="1000">
                <a:solidFill>
                  <a:schemeClr val="bg1">
                    <a:lumMod val="75000"/>
                  </a:schemeClr>
                </a:solidFill>
              </a:rPr>
              <a:t>COLUMBUS Study</a:t>
            </a:r>
          </a:p>
        </p:txBody>
      </p:sp>
      <p:sp>
        <p:nvSpPr>
          <p:cNvPr id="2" name="Rectangle 1">
            <a:hlinkClick r:id="" action="ppaction://noaction"/>
            <a:extLst>
              <a:ext uri="{FF2B5EF4-FFF2-40B4-BE49-F238E27FC236}">
                <a16:creationId xmlns:a16="http://schemas.microsoft.com/office/drawing/2014/main" id="{FFADE168-2692-8453-6948-E02F1D1D5823}"/>
              </a:ext>
            </a:extLst>
          </p:cNvPr>
          <p:cNvSpPr/>
          <p:nvPr userDrawn="1"/>
        </p:nvSpPr>
        <p:spPr>
          <a:xfrm>
            <a:off x="5701263" y="-1"/>
            <a:ext cx="1534377" cy="48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Aft>
                <a:spcPct val="0"/>
              </a:spcAft>
              <a:buClr>
                <a:schemeClr val="accent2"/>
              </a:buClr>
              <a:buSzPct val="90000"/>
            </a:pPr>
            <a:r>
              <a:rPr lang="en-US" sz="1000">
                <a:solidFill>
                  <a:schemeClr val="bg1">
                    <a:lumMod val="75000"/>
                  </a:schemeClr>
                </a:solidFill>
              </a:rPr>
              <a:t>STARBOARD</a:t>
            </a:r>
          </a:p>
        </p:txBody>
      </p:sp>
      <p:sp>
        <p:nvSpPr>
          <p:cNvPr id="6" name="Rectangle 5">
            <a:hlinkClick r:id="" action="ppaction://noaction"/>
            <a:extLst>
              <a:ext uri="{FF2B5EF4-FFF2-40B4-BE49-F238E27FC236}">
                <a16:creationId xmlns:a16="http://schemas.microsoft.com/office/drawing/2014/main" id="{355AFF98-6A52-F13B-8AB8-2CB038F7C5B4}"/>
              </a:ext>
            </a:extLst>
          </p:cNvPr>
          <p:cNvSpPr/>
          <p:nvPr userDrawn="1"/>
        </p:nvSpPr>
        <p:spPr>
          <a:xfrm>
            <a:off x="7294455" y="-1"/>
            <a:ext cx="1534377" cy="48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Aft>
                <a:spcPct val="0"/>
              </a:spcAft>
              <a:buClr>
                <a:schemeClr val="accent2"/>
              </a:buClr>
              <a:buSzPct val="90000"/>
            </a:pPr>
            <a:r>
              <a:rPr lang="en-US" sz="1000">
                <a:solidFill>
                  <a:schemeClr val="bg1">
                    <a:lumMod val="75000"/>
                  </a:schemeClr>
                </a:solidFill>
              </a:rPr>
              <a:t>Brain Metastases</a:t>
            </a:r>
          </a:p>
        </p:txBody>
      </p:sp>
      <p:sp>
        <p:nvSpPr>
          <p:cNvPr id="8" name="Rectangle 7">
            <a:hlinkClick r:id="" action="ppaction://noaction"/>
            <a:extLst>
              <a:ext uri="{FF2B5EF4-FFF2-40B4-BE49-F238E27FC236}">
                <a16:creationId xmlns:a16="http://schemas.microsoft.com/office/drawing/2014/main" id="{808E4E46-8646-D546-CEE0-199177EBD1D3}"/>
              </a:ext>
            </a:extLst>
          </p:cNvPr>
          <p:cNvSpPr/>
          <p:nvPr userDrawn="1"/>
        </p:nvSpPr>
        <p:spPr>
          <a:xfrm>
            <a:off x="8887647" y="-1"/>
            <a:ext cx="1534377" cy="48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Aft>
                <a:spcPct val="0"/>
              </a:spcAft>
              <a:buClr>
                <a:schemeClr val="accent2"/>
              </a:buClr>
              <a:buSzPct val="90000"/>
            </a:pPr>
            <a:r>
              <a:rPr lang="en-US" sz="1000">
                <a:solidFill>
                  <a:schemeClr val="bg1">
                    <a:lumMod val="75000"/>
                  </a:schemeClr>
                </a:solidFill>
              </a:rPr>
              <a:t>SECOMBIT</a:t>
            </a:r>
          </a:p>
        </p:txBody>
      </p:sp>
      <p:sp>
        <p:nvSpPr>
          <p:cNvPr id="4" name="Rectangle 3">
            <a:hlinkClick r:id="" action="ppaction://noaction"/>
            <a:extLst>
              <a:ext uri="{FF2B5EF4-FFF2-40B4-BE49-F238E27FC236}">
                <a16:creationId xmlns:a16="http://schemas.microsoft.com/office/drawing/2014/main" id="{E3FFE94C-2F03-2BD1-FF25-B8CCE9A647EC}"/>
              </a:ext>
            </a:extLst>
          </p:cNvPr>
          <p:cNvSpPr/>
          <p:nvPr userDrawn="1"/>
        </p:nvSpPr>
        <p:spPr>
          <a:xfrm>
            <a:off x="10480840" y="-1"/>
            <a:ext cx="1534376" cy="48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Aft>
                <a:spcPct val="0"/>
              </a:spcAft>
              <a:buClr>
                <a:schemeClr val="accent2"/>
              </a:buClr>
              <a:buSzPct val="90000"/>
            </a:pPr>
            <a:r>
              <a:rPr lang="en-US" sz="1000">
                <a:solidFill>
                  <a:schemeClr val="bg1">
                    <a:lumMod val="75000"/>
                  </a:schemeClr>
                </a:solidFill>
              </a:rPr>
              <a:t>RWE</a:t>
            </a:r>
          </a:p>
        </p:txBody>
      </p:sp>
      <p:sp>
        <p:nvSpPr>
          <p:cNvPr id="19" name="TextBox 18">
            <a:extLst>
              <a:ext uri="{FF2B5EF4-FFF2-40B4-BE49-F238E27FC236}">
                <a16:creationId xmlns:a16="http://schemas.microsoft.com/office/drawing/2014/main" id="{0BBDCB18-E612-834B-E62A-5F84F489F4DA}"/>
              </a:ext>
            </a:extLst>
          </p:cNvPr>
          <p:cNvSpPr txBox="1"/>
          <p:nvPr userDrawn="1"/>
        </p:nvSpPr>
        <p:spPr>
          <a:xfrm>
            <a:off x="3047131" y="6588690"/>
            <a:ext cx="6094562" cy="230832"/>
          </a:xfrm>
          <a:prstGeom prst="rect">
            <a:avLst/>
          </a:prstGeom>
          <a:noFill/>
        </p:spPr>
        <p:txBody>
          <a:bodyPr wrap="square">
            <a:spAutoFit/>
          </a:bodyPr>
          <a:lstStyle/>
          <a:p>
            <a:pPr marR="0" algn="ctr" rtl="0">
              <a:lnSpc>
                <a:spcPct val="100000"/>
              </a:lnSpc>
              <a:spcBef>
                <a:spcPts val="0"/>
              </a:spcBef>
              <a:spcAft>
                <a:spcPts val="0"/>
              </a:spcAft>
              <a:buClr>
                <a:srgbClr val="000000"/>
              </a:buClr>
              <a:buFont typeface="Arial"/>
            </a:pPr>
            <a:r>
              <a:rPr lang="en-US" sz="900" b="0" i="0" u="none" strike="noStrike" kern="1200" cap="none" dirty="0">
                <a:solidFill>
                  <a:schemeClr val="bg1">
                    <a:lumMod val="65000"/>
                  </a:schemeClr>
                </a:solidFill>
                <a:latin typeface="+mn-lt"/>
                <a:ea typeface="+mn-ea"/>
                <a:cs typeface="+mn-cs"/>
                <a:sym typeface="Arial"/>
              </a:rPr>
              <a:t>Prepared by Pfizer for non-promotional purposes – Not for further distribution</a:t>
            </a:r>
          </a:p>
        </p:txBody>
      </p:sp>
    </p:spTree>
    <p:extLst>
      <p:ext uri="{BB962C8B-B14F-4D97-AF65-F5344CB8AC3E}">
        <p14:creationId xmlns:p14="http://schemas.microsoft.com/office/powerpoint/2010/main" val="4089614647"/>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8" r:id="rId42"/>
    <p:sldLayoutId id="2147483719" r:id="rId43"/>
    <p:sldLayoutId id="2147483720" r:id="rId44"/>
    <p:sldLayoutId id="2147483721" r:id="rId45"/>
    <p:sldLayoutId id="2147483722" r:id="rId46"/>
    <p:sldLayoutId id="2147483723" r:id="rId47"/>
    <p:sldLayoutId id="2147483724" r:id="rId48"/>
    <p:sldLayoutId id="2147483725" r:id="rId49"/>
    <p:sldLayoutId id="2147483726" r:id="rId50"/>
    <p:sldLayoutId id="2147483727" r:id="rId51"/>
    <p:sldLayoutId id="2147483728" r:id="rId52"/>
    <p:sldLayoutId id="2147483729" r:id="rId53"/>
    <p:sldLayoutId id="2147483730" r:id="rId54"/>
    <p:sldLayoutId id="2147483731" r:id="rId55"/>
    <p:sldLayoutId id="2147483732" r:id="rId56"/>
    <p:sldLayoutId id="2147483733" r:id="rId57"/>
    <p:sldLayoutId id="2147483734" r:id="rId58"/>
    <p:sldLayoutId id="2147483735" r:id="rId59"/>
    <p:sldLayoutId id="2147483736" r:id="rId60"/>
    <p:sldLayoutId id="2147483737" r:id="rId61"/>
    <p:sldLayoutId id="2147483738" r:id="rId62"/>
    <p:sldLayoutId id="2147483739" r:id="rId63"/>
    <p:sldLayoutId id="2147483740" r:id="rId64"/>
    <p:sldLayoutId id="2147483741" r:id="rId65"/>
    <p:sldLayoutId id="2147483742" r:id="rId66"/>
    <p:sldLayoutId id="2147483743" r:id="rId67"/>
    <p:sldLayoutId id="2147483744" r:id="rId68"/>
    <p:sldLayoutId id="2147483745" r:id="rId69"/>
    <p:sldLayoutId id="2147483746" r:id="rId70"/>
    <p:sldLayoutId id="2147483747" r:id="rId71"/>
    <p:sldLayoutId id="2147483748" r:id="rId72"/>
    <p:sldLayoutId id="2147483749" r:id="rId73"/>
    <p:sldLayoutId id="2147483750" r:id="rId74"/>
    <p:sldLayoutId id="2147483751" r:id="rId75"/>
    <p:sldLayoutId id="2147483752" r:id="rId76"/>
    <p:sldLayoutId id="2147483753" r:id="rId77"/>
    <p:sldLayoutId id="2147483754" r:id="rId78"/>
    <p:sldLayoutId id="2147483755" r:id="rId79"/>
    <p:sldLayoutId id="2147483756" r:id="rId80"/>
    <p:sldLayoutId id="2147483757" r:id="rId81"/>
    <p:sldLayoutId id="2147483758" r:id="rId82"/>
    <p:sldLayoutId id="2147483759" r:id="rId83"/>
    <p:sldLayoutId id="2147483760" r:id="rId84"/>
    <p:sldLayoutId id="2147483761" r:id="rId85"/>
    <p:sldLayoutId id="2147483762" r:id="rId86"/>
    <p:sldLayoutId id="2147483763" r:id="rId87"/>
    <p:sldLayoutId id="2147483764" r:id="rId88"/>
    <p:sldLayoutId id="2147483765" r:id="rId89"/>
    <p:sldLayoutId id="2147483766" r:id="rId90"/>
    <p:sldLayoutId id="2147483767" r:id="rId91"/>
    <p:sldLayoutId id="2147483768" r:id="rId92"/>
    <p:sldLayoutId id="2147483769" r:id="rId93"/>
    <p:sldLayoutId id="2147483770" r:id="rId94"/>
    <p:sldLayoutId id="2147483771" r:id="rId95"/>
    <p:sldLayoutId id="2147483772" r:id="rId96"/>
    <p:sldLayoutId id="2147483773" r:id="rId97"/>
    <p:sldLayoutId id="2147483774" r:id="rId98"/>
    <p:sldLayoutId id="2147483775" r:id="rId99"/>
    <p:sldLayoutId id="2147483776" r:id="rId10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8600" marR="0" lvl="0" indent="-228600" algn="l" rtl="0">
        <a:lnSpc>
          <a:spcPct val="100000"/>
        </a:lnSpc>
        <a:spcBef>
          <a:spcPts val="0"/>
        </a:spcBef>
        <a:spcAft>
          <a:spcPts val="600"/>
        </a:spcAft>
        <a:buClr>
          <a:srgbClr val="000000"/>
        </a:buClr>
        <a:buFont typeface="Arial" panose="020B0604020202020204" pitchFamily="34" charset="0"/>
        <a:buChar char="•"/>
        <a:defRPr sz="2000" b="0" i="0" u="none" strike="noStrike" cap="none">
          <a:solidFill>
            <a:srgbClr val="000000"/>
          </a:solidFill>
          <a:latin typeface="Arial"/>
          <a:ea typeface="Arial"/>
          <a:cs typeface="Arial"/>
          <a:sym typeface="Arial"/>
        </a:defRPr>
      </a:lvl1pPr>
      <a:lvl2pPr marL="457200" marR="0" lvl="1" indent="-228600" algn="l" rtl="0">
        <a:lnSpc>
          <a:spcPct val="100000"/>
        </a:lnSpc>
        <a:spcBef>
          <a:spcPts val="0"/>
        </a:spcBef>
        <a:spcAft>
          <a:spcPts val="600"/>
        </a:spcAft>
        <a:buClr>
          <a:srgbClr val="000000"/>
        </a:buClr>
        <a:buFont typeface="Arial" panose="020B0604020202020204" pitchFamily="34" charset="0"/>
        <a:buChar char="•"/>
        <a:defRPr sz="1800" b="0" i="0" u="none" strike="noStrike" cap="none">
          <a:solidFill>
            <a:srgbClr val="000000"/>
          </a:solidFill>
          <a:latin typeface="Arial"/>
          <a:ea typeface="Arial"/>
          <a:cs typeface="Arial"/>
          <a:sym typeface="Arial"/>
        </a:defRPr>
      </a:lvl2pPr>
      <a:lvl3pPr marL="685800" marR="0" lvl="2" indent="-228600" algn="l" rtl="0">
        <a:lnSpc>
          <a:spcPct val="100000"/>
        </a:lnSpc>
        <a:spcBef>
          <a:spcPts val="0"/>
        </a:spcBef>
        <a:spcAft>
          <a:spcPts val="60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3pPr>
      <a:lvl4pPr marL="914400" marR="0" lvl="3" indent="-228600" algn="l" rtl="0">
        <a:lnSpc>
          <a:spcPct val="100000"/>
        </a:lnSpc>
        <a:spcBef>
          <a:spcPts val="0"/>
        </a:spcBef>
        <a:spcAft>
          <a:spcPts val="60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4pPr>
      <a:lvl5pPr marL="1143000" marR="0" lvl="4" indent="-228600" algn="l" rtl="0">
        <a:lnSpc>
          <a:spcPct val="100000"/>
        </a:lnSpc>
        <a:spcBef>
          <a:spcPts val="0"/>
        </a:spcBef>
        <a:spcAft>
          <a:spcPts val="600"/>
        </a:spcAft>
        <a:buClr>
          <a:srgbClr val="000000"/>
        </a:buClr>
        <a:buFont typeface="Arial" panose="020B0604020202020204" pitchFamily="34" charset="0"/>
        <a:buChar char="•"/>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720">
          <p15:clr>
            <a:srgbClr val="F26B43"/>
          </p15:clr>
        </p15:guide>
        <p15:guide id="6" orient="horz" pos="3864">
          <p15:clr>
            <a:srgbClr val="F26B43"/>
          </p15:clr>
        </p15:guide>
        <p15:guide id="10"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pfizer.com/purpose/independent-grants"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hyperlink" Target="https://www.google.ca/url?sa=i&amp;rct=j&amp;q=&amp;esrc=s&amp;source=images&amp;cd=&amp;cad=rja&amp;uact=8&amp;ved=2ahUKEwj2-Yf2v9PhAhWineAKHW8GCSUQjRx6BAgBEAU&amp;url=https://www.lorbrena.com/&amp;psig=AOvVaw0XjmAbwnGWEn-Ga4lKGPtu&amp;ust=1555465833189646" TargetMode="External"/><Relationship Id="rId26" Type="http://schemas.openxmlformats.org/officeDocument/2006/relationships/image" Target="../media/image43.png"/><Relationship Id="rId3" Type="http://schemas.openxmlformats.org/officeDocument/2006/relationships/diagramData" Target="../diagrams/data1.xml"/><Relationship Id="rId21" Type="http://schemas.openxmlformats.org/officeDocument/2006/relationships/image" Target="../media/image38.jpeg"/><Relationship Id="rId7" Type="http://schemas.microsoft.com/office/2007/relationships/diagramDrawing" Target="../diagrams/drawing1.xml"/><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2.jpeg"/><Relationship Id="rId2" Type="http://schemas.openxmlformats.org/officeDocument/2006/relationships/notesSlide" Target="../notesSlides/notesSlide4.xml"/><Relationship Id="rId16" Type="http://schemas.openxmlformats.org/officeDocument/2006/relationships/image" Target="../media/image34.jpeg"/><Relationship Id="rId20"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9.jpeg"/><Relationship Id="rId24" Type="http://schemas.openxmlformats.org/officeDocument/2006/relationships/image" Target="../media/image41.jpeg"/><Relationship Id="rId5" Type="http://schemas.openxmlformats.org/officeDocument/2006/relationships/diagramQuickStyle" Target="../diagrams/quickStyle1.xml"/><Relationship Id="rId15" Type="http://schemas.openxmlformats.org/officeDocument/2006/relationships/image" Target="../media/image33.png"/><Relationship Id="rId23" Type="http://schemas.openxmlformats.org/officeDocument/2006/relationships/image" Target="../media/image40.pn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August 2024</a:t>
            </a:r>
          </a:p>
        </p:txBody>
      </p:sp>
      <p:sp>
        <p:nvSpPr>
          <p:cNvPr id="8" name="Title 7"/>
          <p:cNvSpPr>
            <a:spLocks noGrp="1"/>
          </p:cNvSpPr>
          <p:nvPr>
            <p:ph type="ctrTitle"/>
          </p:nvPr>
        </p:nvSpPr>
        <p:spPr/>
        <p:txBody>
          <a:bodyPr/>
          <a:lstStyle/>
          <a:p>
            <a:r>
              <a:rPr lang="en-US" sz="3600" dirty="0"/>
              <a:t>New Investigator Collaborations and Interactions from an Industry Perspective</a:t>
            </a:r>
            <a:endParaRPr lang="en-US" dirty="0"/>
          </a:p>
        </p:txBody>
      </p:sp>
      <p:sp>
        <p:nvSpPr>
          <p:cNvPr id="9" name="Text Placeholder 8"/>
          <p:cNvSpPr>
            <a:spLocks noGrp="1"/>
          </p:cNvSpPr>
          <p:nvPr>
            <p:ph type="body" sz="quarter" idx="10"/>
          </p:nvPr>
        </p:nvSpPr>
        <p:spPr/>
        <p:txBody>
          <a:bodyPr/>
          <a:lstStyle/>
          <a:p>
            <a:pPr algn="l"/>
            <a:r>
              <a:rPr lang="en-US" sz="1800" b="1" dirty="0"/>
              <a:t>Marie-Christine Phan, PharmD</a:t>
            </a:r>
          </a:p>
          <a:p>
            <a:pPr algn="l"/>
            <a:r>
              <a:rPr lang="en-US" dirty="0"/>
              <a:t>Medical Affairs Scientist, Pipeline</a:t>
            </a:r>
          </a:p>
        </p:txBody>
      </p:sp>
    </p:spTree>
    <p:custDataLst>
      <p:tags r:id="rId1"/>
    </p:custDataLst>
    <p:extLst>
      <p:ext uri="{BB962C8B-B14F-4D97-AF65-F5344CB8AC3E}">
        <p14:creationId xmlns:p14="http://schemas.microsoft.com/office/powerpoint/2010/main" val="31868005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5D1E03-A65E-1FC4-2C3C-C95AF7F62224}"/>
              </a:ext>
            </a:extLst>
          </p:cNvPr>
          <p:cNvSpPr>
            <a:spLocks noGrp="1"/>
          </p:cNvSpPr>
          <p:nvPr>
            <p:ph type="body" sz="quarter" idx="15"/>
          </p:nvPr>
        </p:nvSpPr>
        <p:spPr>
          <a:xfrm>
            <a:off x="448056" y="1073111"/>
            <a:ext cx="11292840" cy="753563"/>
          </a:xfrm>
        </p:spPr>
        <p:txBody>
          <a:bodyPr/>
          <a:lstStyle/>
          <a:p>
            <a:r>
              <a:rPr lang="en-US" sz="1800" b="0" i="0" u="none" strike="noStrike" baseline="0" dirty="0">
                <a:solidFill>
                  <a:schemeClr val="tx1">
                    <a:lumMod val="75000"/>
                    <a:lumOff val="25000"/>
                  </a:schemeClr>
                </a:solidFill>
                <a:latin typeface="NotoSans-Light"/>
              </a:rPr>
              <a:t>The advancement of medicine relies on dedicated clinical trial partners. If you are interested in working with Pfizer as an investigator, please send your contact details, institution or site name, and therapeutic areas of interest to</a:t>
            </a:r>
          </a:p>
          <a:p>
            <a:r>
              <a:rPr lang="en-US" sz="1800" b="1" i="0" u="none" strike="noStrike" baseline="0" dirty="0">
                <a:solidFill>
                  <a:schemeClr val="accent1"/>
                </a:solidFill>
                <a:latin typeface="NotoSans-Light"/>
              </a:rPr>
              <a:t>clinicaltrials@pfizer.com</a:t>
            </a:r>
            <a:endParaRPr lang="en-US" b="1" dirty="0">
              <a:solidFill>
                <a:schemeClr val="accent1"/>
              </a:solidFill>
            </a:endParaRPr>
          </a:p>
        </p:txBody>
      </p:sp>
      <p:sp>
        <p:nvSpPr>
          <p:cNvPr id="5" name="Title 4">
            <a:extLst>
              <a:ext uri="{FF2B5EF4-FFF2-40B4-BE49-F238E27FC236}">
                <a16:creationId xmlns:a16="http://schemas.microsoft.com/office/drawing/2014/main" id="{05BD6B24-D651-98DE-60E9-DF562730415F}"/>
              </a:ext>
            </a:extLst>
          </p:cNvPr>
          <p:cNvSpPr>
            <a:spLocks noGrp="1"/>
          </p:cNvSpPr>
          <p:nvPr>
            <p:ph type="title"/>
          </p:nvPr>
        </p:nvSpPr>
        <p:spPr>
          <a:xfrm>
            <a:off x="446798" y="484632"/>
            <a:ext cx="11292840" cy="396947"/>
          </a:xfrm>
        </p:spPr>
        <p:txBody>
          <a:bodyPr/>
          <a:lstStyle/>
          <a:p>
            <a:r>
              <a:rPr lang="fr-CA" b="1" dirty="0" err="1"/>
              <a:t>Becoming</a:t>
            </a:r>
            <a:r>
              <a:rPr lang="fr-CA" b="1" dirty="0"/>
              <a:t> an </a:t>
            </a:r>
            <a:r>
              <a:rPr lang="fr-CA" b="1" dirty="0" err="1"/>
              <a:t>Investigator</a:t>
            </a:r>
            <a:endParaRPr lang="en-US" b="1" dirty="0"/>
          </a:p>
        </p:txBody>
      </p:sp>
      <p:pic>
        <p:nvPicPr>
          <p:cNvPr id="7" name="Picture 6">
            <a:extLst>
              <a:ext uri="{FF2B5EF4-FFF2-40B4-BE49-F238E27FC236}">
                <a16:creationId xmlns:a16="http://schemas.microsoft.com/office/drawing/2014/main" id="{D23A9CFF-FB2E-B493-E760-7DAA601AEB12}"/>
              </a:ext>
            </a:extLst>
          </p:cNvPr>
          <p:cNvPicPr>
            <a:picLocks noChangeAspect="1"/>
          </p:cNvPicPr>
          <p:nvPr/>
        </p:nvPicPr>
        <p:blipFill rotWithShape="1">
          <a:blip r:embed="rId2"/>
          <a:srcRect l="11988" t="19481" r="24362" b="26235"/>
          <a:stretch/>
        </p:blipFill>
        <p:spPr>
          <a:xfrm>
            <a:off x="1478014" y="2027289"/>
            <a:ext cx="9388236" cy="4336974"/>
          </a:xfrm>
          <a:prstGeom prst="rect">
            <a:avLst/>
          </a:prstGeom>
        </p:spPr>
      </p:pic>
    </p:spTree>
    <p:extLst>
      <p:ext uri="{BB962C8B-B14F-4D97-AF65-F5344CB8AC3E}">
        <p14:creationId xmlns:p14="http://schemas.microsoft.com/office/powerpoint/2010/main" val="314516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78F8-BDE9-4C55-B0C1-545C37619731}"/>
              </a:ext>
            </a:extLst>
          </p:cNvPr>
          <p:cNvSpPr>
            <a:spLocks noGrp="1"/>
          </p:cNvSpPr>
          <p:nvPr>
            <p:ph type="title"/>
          </p:nvPr>
        </p:nvSpPr>
        <p:spPr/>
        <p:txBody>
          <a:bodyPr/>
          <a:lstStyle/>
          <a:p>
            <a:r>
              <a:rPr lang="en-US" b="1" dirty="0"/>
              <a:t>Pfizer Investigator Training Program</a:t>
            </a:r>
          </a:p>
        </p:txBody>
      </p:sp>
      <p:pic>
        <p:nvPicPr>
          <p:cNvPr id="5" name="Picture 2">
            <a:extLst>
              <a:ext uri="{FF2B5EF4-FFF2-40B4-BE49-F238E27FC236}">
                <a16:creationId xmlns:a16="http://schemas.microsoft.com/office/drawing/2014/main" id="{8844F2C4-635F-4A1D-B46A-0C3884B249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7" t="39287" r="937"/>
          <a:stretch/>
        </p:blipFill>
        <p:spPr bwMode="auto">
          <a:xfrm>
            <a:off x="2870114" y="1089860"/>
            <a:ext cx="6347304" cy="36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AF0BECC9-AE9E-401F-86B9-D219D3591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114" y="4766110"/>
            <a:ext cx="6347304" cy="160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73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2691-3E2A-40FF-92B7-AABC963F6EFC}"/>
              </a:ext>
            </a:extLst>
          </p:cNvPr>
          <p:cNvSpPr>
            <a:spLocks noGrp="1"/>
          </p:cNvSpPr>
          <p:nvPr>
            <p:ph type="title"/>
          </p:nvPr>
        </p:nvSpPr>
        <p:spPr/>
        <p:txBody>
          <a:bodyPr/>
          <a:lstStyle/>
          <a:p>
            <a:r>
              <a:rPr lang="en-US" b="1" dirty="0"/>
              <a:t>Types of Collaborations for Research</a:t>
            </a:r>
          </a:p>
        </p:txBody>
      </p:sp>
      <p:sp>
        <p:nvSpPr>
          <p:cNvPr id="4" name="Rectangle: Rounded Corners 3">
            <a:extLst>
              <a:ext uri="{FF2B5EF4-FFF2-40B4-BE49-F238E27FC236}">
                <a16:creationId xmlns:a16="http://schemas.microsoft.com/office/drawing/2014/main" id="{284CD8D6-6C30-4C2C-B7E1-8753359D36A2}"/>
              </a:ext>
            </a:extLst>
          </p:cNvPr>
          <p:cNvSpPr/>
          <p:nvPr/>
        </p:nvSpPr>
        <p:spPr>
          <a:xfrm>
            <a:off x="2894012" y="4232031"/>
            <a:ext cx="2954215" cy="117816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accent1"/>
                </a:solidFill>
              </a:rPr>
              <a:t>Company-Sponsored Clinical Trials</a:t>
            </a:r>
          </a:p>
        </p:txBody>
      </p:sp>
      <p:sp>
        <p:nvSpPr>
          <p:cNvPr id="8" name="Rectangle: Rounded Corners 7">
            <a:extLst>
              <a:ext uri="{FF2B5EF4-FFF2-40B4-BE49-F238E27FC236}">
                <a16:creationId xmlns:a16="http://schemas.microsoft.com/office/drawing/2014/main" id="{2D2593B3-FA8A-40B7-98FD-DA86EBA3D66B}"/>
              </a:ext>
            </a:extLst>
          </p:cNvPr>
          <p:cNvSpPr/>
          <p:nvPr/>
        </p:nvSpPr>
        <p:spPr>
          <a:xfrm>
            <a:off x="6838827" y="4232031"/>
            <a:ext cx="3155778" cy="1178169"/>
          </a:xfrm>
          <a:prstGeom prst="roundRect">
            <a:avLst/>
          </a:prstGeom>
          <a:solidFill>
            <a:schemeClr val="accent1"/>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rPr>
              <a:t>Independent Initiatives</a:t>
            </a:r>
          </a:p>
        </p:txBody>
      </p:sp>
      <p:sp>
        <p:nvSpPr>
          <p:cNvPr id="9" name="Rectangle: Rounded Corners 8">
            <a:extLst>
              <a:ext uri="{FF2B5EF4-FFF2-40B4-BE49-F238E27FC236}">
                <a16:creationId xmlns:a16="http://schemas.microsoft.com/office/drawing/2014/main" id="{C130499B-076F-4F4D-9AB1-0BE91ED56AB1}"/>
              </a:ext>
            </a:extLst>
          </p:cNvPr>
          <p:cNvSpPr/>
          <p:nvPr/>
        </p:nvSpPr>
        <p:spPr>
          <a:xfrm>
            <a:off x="4722812" y="1828800"/>
            <a:ext cx="2971800" cy="13716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accent1"/>
                </a:solidFill>
              </a:rPr>
              <a:t>Research</a:t>
            </a:r>
            <a:endParaRPr lang="en-US" sz="2800" b="1" dirty="0">
              <a:solidFill>
                <a:schemeClr val="accent1"/>
              </a:solidFill>
            </a:endParaRPr>
          </a:p>
        </p:txBody>
      </p:sp>
      <p:sp>
        <p:nvSpPr>
          <p:cNvPr id="10" name="Arrow: Down 9">
            <a:extLst>
              <a:ext uri="{FF2B5EF4-FFF2-40B4-BE49-F238E27FC236}">
                <a16:creationId xmlns:a16="http://schemas.microsoft.com/office/drawing/2014/main" id="{DA8ABB15-EBB1-4712-A46C-AC3344F59F81}"/>
              </a:ext>
            </a:extLst>
          </p:cNvPr>
          <p:cNvSpPr/>
          <p:nvPr/>
        </p:nvSpPr>
        <p:spPr>
          <a:xfrm rot="2352316">
            <a:off x="4797270" y="3322840"/>
            <a:ext cx="533764" cy="88466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8F8915D-67CE-4720-BC2A-C3851B645C36}"/>
              </a:ext>
            </a:extLst>
          </p:cNvPr>
          <p:cNvSpPr/>
          <p:nvPr/>
        </p:nvSpPr>
        <p:spPr>
          <a:xfrm rot="19144595">
            <a:off x="7146489" y="3320426"/>
            <a:ext cx="533764" cy="88466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34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ED450D-26E2-4093-B43C-1E6193B39E0D}"/>
              </a:ext>
            </a:extLst>
          </p:cNvPr>
          <p:cNvSpPr>
            <a:spLocks noGrp="1"/>
          </p:cNvSpPr>
          <p:nvPr>
            <p:ph idx="17"/>
          </p:nvPr>
        </p:nvSpPr>
        <p:spPr>
          <a:xfrm>
            <a:off x="446798" y="1335024"/>
            <a:ext cx="11101037" cy="4736167"/>
          </a:xfrm>
        </p:spPr>
        <p:txBody>
          <a:bodyPr/>
          <a:lstStyle/>
          <a:p>
            <a:pPr marL="0" indent="0">
              <a:buNone/>
            </a:pPr>
            <a:r>
              <a:rPr lang="en-US" sz="1600" dirty="0">
                <a:latin typeface="+mj-lt"/>
              </a:rPr>
              <a:t>Pfizer supports the global healthcare community’s independent initiatives (e.g., research, quality improvement, or education) to improve patient outcomes in areas of unmet medical need that are aligned with Pfizer’s areas of interest.</a:t>
            </a:r>
          </a:p>
          <a:p>
            <a:pPr marL="0" indent="0" fontAlgn="base">
              <a:buNone/>
            </a:pPr>
            <a:endParaRPr lang="fr-FR" sz="1600" dirty="0">
              <a:latin typeface="+mj-lt"/>
            </a:endParaRPr>
          </a:p>
          <a:p>
            <a:pPr marL="0" indent="0" fontAlgn="base">
              <a:buNone/>
            </a:pPr>
            <a:r>
              <a:rPr lang="fr-FR" sz="1600" dirty="0">
                <a:latin typeface="+mj-lt"/>
              </a:rPr>
              <a:t>Types of initiatives </a:t>
            </a:r>
            <a:r>
              <a:rPr lang="fr-FR" sz="1600" dirty="0" err="1">
                <a:latin typeface="+mj-lt"/>
              </a:rPr>
              <a:t>include</a:t>
            </a:r>
            <a:r>
              <a:rPr lang="fr-FR" sz="1600" dirty="0">
                <a:latin typeface="+mj-lt"/>
              </a:rPr>
              <a:t>, but are not </a:t>
            </a:r>
            <a:r>
              <a:rPr lang="fr-FR" sz="1600" dirty="0" err="1">
                <a:latin typeface="+mj-lt"/>
              </a:rPr>
              <a:t>limited</a:t>
            </a:r>
            <a:r>
              <a:rPr lang="fr-FR" sz="1600" dirty="0">
                <a:latin typeface="+mj-lt"/>
              </a:rPr>
              <a:t> to:</a:t>
            </a:r>
          </a:p>
          <a:p>
            <a:pPr fontAlgn="base"/>
            <a:r>
              <a:rPr lang="fr-FR" sz="1600" dirty="0" err="1">
                <a:solidFill>
                  <a:schemeClr val="accent1"/>
                </a:solidFill>
                <a:latin typeface="+mj-lt"/>
              </a:rPr>
              <a:t>Investigator-Sponsored</a:t>
            </a:r>
            <a:r>
              <a:rPr lang="fr-FR" sz="1600" dirty="0">
                <a:solidFill>
                  <a:schemeClr val="accent1"/>
                </a:solidFill>
                <a:latin typeface="+mj-lt"/>
              </a:rPr>
              <a:t> Research (ISR)</a:t>
            </a:r>
            <a:r>
              <a:rPr lang="fr-FR" sz="1600" dirty="0">
                <a:latin typeface="+mj-lt"/>
              </a:rPr>
              <a:t>: </a:t>
            </a:r>
            <a:r>
              <a:rPr lang="en-US" sz="1600" dirty="0">
                <a:latin typeface="+mj-lt"/>
              </a:rPr>
              <a:t> </a:t>
            </a:r>
            <a:r>
              <a:rPr lang="en-US" sz="1200" dirty="0">
                <a:latin typeface="+mj-lt"/>
              </a:rPr>
              <a:t>A grant that supports an independent research study where the investigator or organization is the sponsor of the study and where Pfizer provides financial and/or non-financial support for the development or refinement of specific and defined medical knowledge relating to a Pfizer asset.</a:t>
            </a:r>
            <a:endParaRPr lang="fr-FR" sz="1200" dirty="0">
              <a:latin typeface="+mj-lt"/>
            </a:endParaRPr>
          </a:p>
          <a:p>
            <a:pPr fontAlgn="base"/>
            <a:r>
              <a:rPr lang="fr-FR" sz="1600" dirty="0">
                <a:solidFill>
                  <a:schemeClr val="accent1"/>
                </a:solidFill>
                <a:latin typeface="+mj-lt"/>
              </a:rPr>
              <a:t>General Research: </a:t>
            </a:r>
            <a:r>
              <a:rPr lang="fr-FR" sz="1200" dirty="0">
                <a:latin typeface="+mj-lt"/>
              </a:rPr>
              <a:t>This </a:t>
            </a:r>
            <a:r>
              <a:rPr lang="en-US" sz="1200" dirty="0">
                <a:latin typeface="+mj-lt"/>
              </a:rPr>
              <a:t>grant type is used to support research that does not include the study of a Pfizer asset, including health services research unrelated to a Pfizer asset, registry development and/or queries unrelated to a Pfizer asset, and outcomes research unrelated to a Pfizer asset</a:t>
            </a:r>
            <a:r>
              <a:rPr lang="en-US" sz="1600" dirty="0">
                <a:latin typeface="+mj-lt"/>
              </a:rPr>
              <a:t>.</a:t>
            </a:r>
            <a:endParaRPr lang="fr-FR" sz="1600" dirty="0">
              <a:latin typeface="+mj-lt"/>
            </a:endParaRPr>
          </a:p>
          <a:p>
            <a:pPr fontAlgn="base"/>
            <a:r>
              <a:rPr lang="fr-FR" sz="1600" dirty="0" err="1">
                <a:solidFill>
                  <a:schemeClr val="accent1"/>
                </a:solidFill>
                <a:latin typeface="+mj-lt"/>
              </a:rPr>
              <a:t>Quality</a:t>
            </a:r>
            <a:r>
              <a:rPr lang="fr-FR" sz="1600" dirty="0">
                <a:solidFill>
                  <a:schemeClr val="accent1"/>
                </a:solidFill>
                <a:latin typeface="+mj-lt"/>
              </a:rPr>
              <a:t> </a:t>
            </a:r>
            <a:r>
              <a:rPr lang="fr-FR" sz="1600" dirty="0" err="1">
                <a:solidFill>
                  <a:schemeClr val="accent1"/>
                </a:solidFill>
                <a:latin typeface="+mj-lt"/>
              </a:rPr>
              <a:t>Improvement</a:t>
            </a:r>
            <a:r>
              <a:rPr lang="fr-FR" sz="1600" dirty="0">
                <a:solidFill>
                  <a:schemeClr val="accent1"/>
                </a:solidFill>
                <a:latin typeface="+mj-lt"/>
              </a:rPr>
              <a:t> (QI): </a:t>
            </a:r>
            <a:r>
              <a:rPr lang="en-US" sz="1200" dirty="0">
                <a:latin typeface="+mj-lt"/>
              </a:rPr>
              <a:t>Type of grant which consists of Pfizer funding to support independent projects for systematic and continuous actions that lead to measurable improvement in health care services and the health status of individuals and targeted patient groups and do not relate to a Pfizer asset. </a:t>
            </a:r>
          </a:p>
          <a:p>
            <a:pPr fontAlgn="base"/>
            <a:r>
              <a:rPr lang="en-US" sz="1600" dirty="0">
                <a:solidFill>
                  <a:schemeClr val="accent1"/>
                </a:solidFill>
                <a:latin typeface="+mj-lt"/>
              </a:rPr>
              <a:t>Research Collaboration</a:t>
            </a:r>
            <a:r>
              <a:rPr lang="en-US" sz="1600" dirty="0">
                <a:latin typeface="+mj-lt"/>
              </a:rPr>
              <a:t>: </a:t>
            </a:r>
            <a:r>
              <a:rPr lang="en-US" sz="1200" dirty="0">
                <a:latin typeface="+mj-lt"/>
              </a:rPr>
              <a:t>Type of study where the investigator acts as the sponsor, but Pfizer is involved in any of the following elements: designing, implementing, conducting, monitoring, and/or oversight of the research; can be international </a:t>
            </a:r>
            <a:r>
              <a:rPr lang="en-US" sz="1200">
                <a:latin typeface="+mj-lt"/>
              </a:rPr>
              <a:t>or non-interventional. </a:t>
            </a:r>
            <a:endParaRPr lang="fr-FR" sz="1200" dirty="0">
              <a:latin typeface="+mj-lt"/>
            </a:endParaRPr>
          </a:p>
          <a:p>
            <a:pPr fontAlgn="base"/>
            <a:r>
              <a:rPr lang="fr-FR" sz="1600" dirty="0" err="1">
                <a:solidFill>
                  <a:schemeClr val="accent1"/>
                </a:solidFill>
              </a:rPr>
              <a:t>Competitive</a:t>
            </a:r>
            <a:r>
              <a:rPr lang="fr-FR" sz="1600" dirty="0">
                <a:solidFill>
                  <a:schemeClr val="accent1"/>
                </a:solidFill>
              </a:rPr>
              <a:t> Grants Program (or </a:t>
            </a:r>
            <a:r>
              <a:rPr lang="fr-FR" sz="1600" dirty="0" err="1">
                <a:solidFill>
                  <a:schemeClr val="accent1"/>
                </a:solidFill>
              </a:rPr>
              <a:t>Request</a:t>
            </a:r>
            <a:r>
              <a:rPr lang="fr-FR" sz="1600" dirty="0">
                <a:solidFill>
                  <a:schemeClr val="accent1"/>
                </a:solidFill>
              </a:rPr>
              <a:t> for </a:t>
            </a:r>
            <a:r>
              <a:rPr lang="fr-FR" sz="1600" dirty="0" err="1">
                <a:solidFill>
                  <a:schemeClr val="accent1"/>
                </a:solidFill>
              </a:rPr>
              <a:t>Proposals</a:t>
            </a:r>
            <a:r>
              <a:rPr lang="fr-FR" sz="1600" dirty="0">
                <a:solidFill>
                  <a:schemeClr val="accent1"/>
                </a:solidFill>
              </a:rPr>
              <a:t>): </a:t>
            </a:r>
            <a:r>
              <a:rPr lang="en-US" sz="1200" dirty="0"/>
              <a:t>Pfizer’s competitive grant program involves a publicly posted Request for Proposal (RFP) that provides detail regarding a specific area of interest and sets timelines for review and approval. Organizations are invited to submit an application addressing the specific gaps in research, practice or care as outlined in the specific RFP.</a:t>
            </a:r>
          </a:p>
          <a:p>
            <a:pPr fontAlgn="base"/>
            <a:endParaRPr lang="fr-FR" sz="1800" dirty="0">
              <a:latin typeface="+mj-lt"/>
            </a:endParaRPr>
          </a:p>
          <a:p>
            <a:pPr marL="0" indent="0">
              <a:buNone/>
            </a:pPr>
            <a:endParaRPr lang="en-US" sz="1800" dirty="0">
              <a:latin typeface="+mj-lt"/>
            </a:endParaRPr>
          </a:p>
        </p:txBody>
      </p:sp>
      <p:sp>
        <p:nvSpPr>
          <p:cNvPr id="15" name="Title 1">
            <a:extLst>
              <a:ext uri="{FF2B5EF4-FFF2-40B4-BE49-F238E27FC236}">
                <a16:creationId xmlns:a16="http://schemas.microsoft.com/office/drawing/2014/main" id="{103D7683-13F2-4EF5-91E4-C1F9330C6F48}"/>
              </a:ext>
            </a:extLst>
          </p:cNvPr>
          <p:cNvSpPr txBox="1">
            <a:spLocks/>
          </p:cNvSpPr>
          <p:nvPr/>
        </p:nvSpPr>
        <p:spPr>
          <a:xfrm>
            <a:off x="446798" y="484632"/>
            <a:ext cx="11292840" cy="850392"/>
          </a:xfrm>
          <a:prstGeom prst="rect">
            <a:avLst/>
          </a:prstGeom>
        </p:spPr>
        <p:txBody>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pt-BR" b="1" dirty="0"/>
              <a:t>Independent Initiatives</a:t>
            </a:r>
          </a:p>
        </p:txBody>
      </p:sp>
      <p:sp>
        <p:nvSpPr>
          <p:cNvPr id="11" name="Text Placeholder 6">
            <a:extLst>
              <a:ext uri="{FF2B5EF4-FFF2-40B4-BE49-F238E27FC236}">
                <a16:creationId xmlns:a16="http://schemas.microsoft.com/office/drawing/2014/main" id="{50F477F7-7A5B-4726-AB80-0A0FB8ACDBB3}"/>
              </a:ext>
            </a:extLst>
          </p:cNvPr>
          <p:cNvSpPr>
            <a:spLocks noGrp="1"/>
          </p:cNvSpPr>
          <p:nvPr>
            <p:ph type="body" sz="quarter" idx="16"/>
          </p:nvPr>
        </p:nvSpPr>
        <p:spPr>
          <a:xfrm>
            <a:off x="2350382" y="6294391"/>
            <a:ext cx="8993901" cy="350412"/>
          </a:xfrm>
        </p:spPr>
        <p:txBody>
          <a:bodyPr/>
          <a:lstStyle/>
          <a:p>
            <a:r>
              <a:rPr lang="en-US" dirty="0">
                <a:hlinkClick r:id="rId3"/>
              </a:rPr>
              <a:t>Pfizer Independent Health Education Grants and Resources Center | Pfizer Independent Grants | Pfizer</a:t>
            </a:r>
            <a:endParaRPr lang="en-US" dirty="0">
              <a:cs typeface="Arial"/>
            </a:endParaRPr>
          </a:p>
        </p:txBody>
      </p:sp>
    </p:spTree>
    <p:extLst>
      <p:ext uri="{BB962C8B-B14F-4D97-AF65-F5344CB8AC3E}">
        <p14:creationId xmlns:p14="http://schemas.microsoft.com/office/powerpoint/2010/main" val="1029763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03D7683-13F2-4EF5-91E4-C1F9330C6F48}"/>
              </a:ext>
            </a:extLst>
          </p:cNvPr>
          <p:cNvSpPr txBox="1">
            <a:spLocks/>
          </p:cNvSpPr>
          <p:nvPr/>
        </p:nvSpPr>
        <p:spPr>
          <a:xfrm>
            <a:off x="446798" y="484632"/>
            <a:ext cx="11292840" cy="850392"/>
          </a:xfrm>
          <a:prstGeom prst="rect">
            <a:avLst/>
          </a:prstGeom>
        </p:spPr>
        <p:txBody>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pPr fontAlgn="base"/>
            <a:r>
              <a:rPr lang="fr-FR" sz="2800" b="1" dirty="0" err="1"/>
              <a:t>Request</a:t>
            </a:r>
            <a:r>
              <a:rPr lang="fr-FR" sz="2800" b="1" dirty="0"/>
              <a:t> for </a:t>
            </a:r>
            <a:r>
              <a:rPr lang="fr-FR" sz="2800" b="1" dirty="0" err="1"/>
              <a:t>Proposals</a:t>
            </a:r>
            <a:r>
              <a:rPr lang="fr-FR" sz="2800" b="1" dirty="0"/>
              <a:t> (Past)</a:t>
            </a:r>
          </a:p>
        </p:txBody>
      </p:sp>
      <p:sp>
        <p:nvSpPr>
          <p:cNvPr id="2" name="Rectangle 1">
            <a:extLst>
              <a:ext uri="{FF2B5EF4-FFF2-40B4-BE49-F238E27FC236}">
                <a16:creationId xmlns:a16="http://schemas.microsoft.com/office/drawing/2014/main" id="{F5B03E53-F71A-431F-97A4-61479072A15A}"/>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99E819A-B260-4847-84B1-98E9149A3E78}"/>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60C0853-F99F-4283-B5EA-8A008B5D8FE0}"/>
              </a:ext>
            </a:extLst>
          </p:cNvPr>
          <p:cNvPicPr>
            <a:picLocks noChangeAspect="1"/>
          </p:cNvPicPr>
          <p:nvPr/>
        </p:nvPicPr>
        <p:blipFill rotWithShape="1">
          <a:blip r:embed="rId3"/>
          <a:srcRect l="31080" t="12337" r="31947" b="44038"/>
          <a:stretch/>
        </p:blipFill>
        <p:spPr>
          <a:xfrm>
            <a:off x="203357" y="986155"/>
            <a:ext cx="3822259" cy="2442845"/>
          </a:xfrm>
          <a:prstGeom prst="rect">
            <a:avLst/>
          </a:prstGeom>
        </p:spPr>
      </p:pic>
      <p:pic>
        <p:nvPicPr>
          <p:cNvPr id="22" name="Picture 21">
            <a:extLst>
              <a:ext uri="{FF2B5EF4-FFF2-40B4-BE49-F238E27FC236}">
                <a16:creationId xmlns:a16="http://schemas.microsoft.com/office/drawing/2014/main" id="{C1F4CCD7-AD58-481B-8546-14AFD3E83766}"/>
              </a:ext>
            </a:extLst>
          </p:cNvPr>
          <p:cNvPicPr>
            <a:picLocks noChangeAspect="1"/>
          </p:cNvPicPr>
          <p:nvPr/>
        </p:nvPicPr>
        <p:blipFill rotWithShape="1">
          <a:blip r:embed="rId4"/>
          <a:srcRect l="25665" t="12643" r="38110" b="42947"/>
          <a:stretch/>
        </p:blipFill>
        <p:spPr>
          <a:xfrm>
            <a:off x="4308706" y="986155"/>
            <a:ext cx="3767328" cy="2466326"/>
          </a:xfrm>
          <a:prstGeom prst="rect">
            <a:avLst/>
          </a:prstGeom>
        </p:spPr>
      </p:pic>
      <p:pic>
        <p:nvPicPr>
          <p:cNvPr id="6" name="Picture 5">
            <a:extLst>
              <a:ext uri="{FF2B5EF4-FFF2-40B4-BE49-F238E27FC236}">
                <a16:creationId xmlns:a16="http://schemas.microsoft.com/office/drawing/2014/main" id="{C799161F-1E27-448D-AD52-05B6490A7A9C}"/>
              </a:ext>
            </a:extLst>
          </p:cNvPr>
          <p:cNvPicPr>
            <a:picLocks noChangeAspect="1"/>
          </p:cNvPicPr>
          <p:nvPr/>
        </p:nvPicPr>
        <p:blipFill rotWithShape="1">
          <a:blip r:embed="rId5"/>
          <a:srcRect l="25354" t="12787" r="37969" b="1457"/>
          <a:stretch/>
        </p:blipFill>
        <p:spPr>
          <a:xfrm>
            <a:off x="8229205" y="1351317"/>
            <a:ext cx="3510433" cy="4445862"/>
          </a:xfrm>
          <a:prstGeom prst="rect">
            <a:avLst/>
          </a:prstGeom>
        </p:spPr>
      </p:pic>
      <p:pic>
        <p:nvPicPr>
          <p:cNvPr id="8" name="Picture 7">
            <a:extLst>
              <a:ext uri="{FF2B5EF4-FFF2-40B4-BE49-F238E27FC236}">
                <a16:creationId xmlns:a16="http://schemas.microsoft.com/office/drawing/2014/main" id="{585A8DBF-A82B-46A3-9593-50A926B496F8}"/>
              </a:ext>
            </a:extLst>
          </p:cNvPr>
          <p:cNvPicPr>
            <a:picLocks noChangeAspect="1"/>
          </p:cNvPicPr>
          <p:nvPr/>
        </p:nvPicPr>
        <p:blipFill rotWithShape="1">
          <a:blip r:embed="rId6"/>
          <a:srcRect l="19801" t="12718" r="32309" b="27534"/>
          <a:stretch/>
        </p:blipFill>
        <p:spPr>
          <a:xfrm>
            <a:off x="203358" y="3565141"/>
            <a:ext cx="3834199" cy="2591110"/>
          </a:xfrm>
          <a:prstGeom prst="rect">
            <a:avLst/>
          </a:prstGeom>
        </p:spPr>
      </p:pic>
      <p:pic>
        <p:nvPicPr>
          <p:cNvPr id="10" name="Picture 9">
            <a:extLst>
              <a:ext uri="{FF2B5EF4-FFF2-40B4-BE49-F238E27FC236}">
                <a16:creationId xmlns:a16="http://schemas.microsoft.com/office/drawing/2014/main" id="{115B105D-B456-4BD1-B8AB-706E1056A00D}"/>
              </a:ext>
            </a:extLst>
          </p:cNvPr>
          <p:cNvPicPr>
            <a:picLocks noChangeAspect="1"/>
          </p:cNvPicPr>
          <p:nvPr/>
        </p:nvPicPr>
        <p:blipFill rotWithShape="1">
          <a:blip r:embed="rId7"/>
          <a:srcRect l="14918" t="13000" r="25241" b="14492"/>
          <a:stretch/>
        </p:blipFill>
        <p:spPr>
          <a:xfrm>
            <a:off x="4308707" y="3574248"/>
            <a:ext cx="3767328" cy="2591110"/>
          </a:xfrm>
          <a:prstGeom prst="rect">
            <a:avLst/>
          </a:prstGeom>
        </p:spPr>
      </p:pic>
    </p:spTree>
    <p:extLst>
      <p:ext uri="{BB962C8B-B14F-4D97-AF65-F5344CB8AC3E}">
        <p14:creationId xmlns:p14="http://schemas.microsoft.com/office/powerpoint/2010/main" val="273088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FAB0F-9438-46A4-92B1-A38EB97B945E}"/>
              </a:ext>
            </a:extLst>
          </p:cNvPr>
          <p:cNvSpPr>
            <a:spLocks noGrp="1"/>
          </p:cNvSpPr>
          <p:nvPr>
            <p:ph type="ctrTitle"/>
          </p:nvPr>
        </p:nvSpPr>
        <p:spPr/>
        <p:txBody>
          <a:bodyPr/>
          <a:lstStyle/>
          <a:p>
            <a:r>
              <a:rPr lang="en-US" dirty="0"/>
              <a:t>Thank you!</a:t>
            </a:r>
            <a:br>
              <a:rPr lang="en-US" dirty="0"/>
            </a:br>
            <a:endParaRPr lang="en-US" dirty="0"/>
          </a:p>
        </p:txBody>
      </p:sp>
      <p:sp>
        <p:nvSpPr>
          <p:cNvPr id="3" name="Text Placeholder 8">
            <a:extLst>
              <a:ext uri="{FF2B5EF4-FFF2-40B4-BE49-F238E27FC236}">
                <a16:creationId xmlns:a16="http://schemas.microsoft.com/office/drawing/2014/main" id="{A4876266-AF22-432A-92E0-D6C013A04DBD}"/>
              </a:ext>
            </a:extLst>
          </p:cNvPr>
          <p:cNvSpPr>
            <a:spLocks noGrp="1"/>
          </p:cNvSpPr>
          <p:nvPr>
            <p:ph type="body" sz="quarter" idx="10"/>
          </p:nvPr>
        </p:nvSpPr>
        <p:spPr>
          <a:xfrm>
            <a:off x="448056" y="4547455"/>
            <a:ext cx="4233672" cy="905256"/>
          </a:xfrm>
        </p:spPr>
        <p:txBody>
          <a:bodyPr/>
          <a:lstStyle/>
          <a:p>
            <a:pPr algn="l"/>
            <a:r>
              <a:rPr lang="en-US" sz="1800" b="1" dirty="0"/>
              <a:t>Marie-Christine Phan</a:t>
            </a:r>
          </a:p>
          <a:p>
            <a:pPr algn="l"/>
            <a:r>
              <a:rPr lang="en-US" dirty="0"/>
              <a:t>marie-christine.phan@pfizer.com</a:t>
            </a:r>
          </a:p>
        </p:txBody>
      </p:sp>
    </p:spTree>
    <p:extLst>
      <p:ext uri="{BB962C8B-B14F-4D97-AF65-F5344CB8AC3E}">
        <p14:creationId xmlns:p14="http://schemas.microsoft.com/office/powerpoint/2010/main" val="3149647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8A08-5197-4C77-BE61-9A9EEEA9BDA1}"/>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BEE84802-D4BC-4893-AE41-6EB908A02131}"/>
              </a:ext>
            </a:extLst>
          </p:cNvPr>
          <p:cNvSpPr>
            <a:spLocks noGrp="1"/>
          </p:cNvSpPr>
          <p:nvPr>
            <p:ph idx="1"/>
          </p:nvPr>
        </p:nvSpPr>
        <p:spPr/>
        <p:txBody>
          <a:bodyPr>
            <a:normAutofit/>
          </a:bodyPr>
          <a:lstStyle/>
          <a:p>
            <a:r>
              <a:rPr lang="en-US" dirty="0"/>
              <a:t>This presentation may contain information related to Pfizer products, not included in the Canadian Product Monograph (labelling), or which do not have a marketing authorization. This may include information on medicines in development. This information is being provided for non-promotional purposes.</a:t>
            </a:r>
          </a:p>
          <a:p>
            <a:r>
              <a:rPr lang="en-US" dirty="0"/>
              <a:t>The content of this presentation is considered by Pfizer Canada Medical to be truthful, accurate, balanced, fair, not misleading and supported by relevant scientific data, including safety data. It is tailored to answer the specific question asked. Pfizer colleagues are required to document the request for this meeting/information and communication of the relevant information.</a:t>
            </a:r>
          </a:p>
          <a:p>
            <a:r>
              <a:rPr lang="en-US" dirty="0"/>
              <a:t>Marie-Christine Phan is an employee of Pfizer Canada. In line with the Innovative Medicines Canada (IMC) </a:t>
            </a:r>
            <a:r>
              <a:rPr lang="en-US" i="1" dirty="0"/>
              <a:t>Code of Ethical Practices</a:t>
            </a:r>
            <a:r>
              <a:rPr lang="en-US" dirty="0"/>
              <a:t>, this presentation represents a scientific exchange as opposed to a learning activity.</a:t>
            </a:r>
          </a:p>
        </p:txBody>
      </p:sp>
    </p:spTree>
    <p:extLst>
      <p:ext uri="{BB962C8B-B14F-4D97-AF65-F5344CB8AC3E}">
        <p14:creationId xmlns:p14="http://schemas.microsoft.com/office/powerpoint/2010/main" val="267967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2691-3E2A-40FF-92B7-AABC963F6EFC}"/>
              </a:ext>
            </a:extLst>
          </p:cNvPr>
          <p:cNvSpPr>
            <a:spLocks noGrp="1"/>
          </p:cNvSpPr>
          <p:nvPr>
            <p:ph type="title"/>
          </p:nvPr>
        </p:nvSpPr>
        <p:spPr/>
        <p:txBody>
          <a:bodyPr/>
          <a:lstStyle/>
          <a:p>
            <a:r>
              <a:rPr lang="en-US" b="1" dirty="0"/>
              <a:t>Types of Collaborations for Research</a:t>
            </a:r>
          </a:p>
        </p:txBody>
      </p:sp>
      <p:grpSp>
        <p:nvGrpSpPr>
          <p:cNvPr id="13" name="Group 12">
            <a:extLst>
              <a:ext uri="{FF2B5EF4-FFF2-40B4-BE49-F238E27FC236}">
                <a16:creationId xmlns:a16="http://schemas.microsoft.com/office/drawing/2014/main" id="{0A76F89A-F7A5-476D-BD1B-1A6294CAE988}"/>
              </a:ext>
            </a:extLst>
          </p:cNvPr>
          <p:cNvGrpSpPr/>
          <p:nvPr/>
        </p:nvGrpSpPr>
        <p:grpSpPr>
          <a:xfrm>
            <a:off x="2894012" y="1828800"/>
            <a:ext cx="6994267" cy="3581400"/>
            <a:chOff x="1143000" y="1752600"/>
            <a:chExt cx="6994267" cy="3581400"/>
          </a:xfrm>
        </p:grpSpPr>
        <p:sp>
          <p:nvSpPr>
            <p:cNvPr id="4" name="Rectangle: Rounded Corners 3">
              <a:extLst>
                <a:ext uri="{FF2B5EF4-FFF2-40B4-BE49-F238E27FC236}">
                  <a16:creationId xmlns:a16="http://schemas.microsoft.com/office/drawing/2014/main" id="{284CD8D6-6C30-4C2C-B7E1-8753359D36A2}"/>
                </a:ext>
              </a:extLst>
            </p:cNvPr>
            <p:cNvSpPr/>
            <p:nvPr/>
          </p:nvSpPr>
          <p:spPr>
            <a:xfrm>
              <a:off x="1143000" y="4155831"/>
              <a:ext cx="2954215" cy="117816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accent1"/>
                  </a:solidFill>
                </a:rPr>
                <a:t>Company-Sponsored Clinical Trials</a:t>
              </a:r>
            </a:p>
          </p:txBody>
        </p:sp>
        <p:sp>
          <p:nvSpPr>
            <p:cNvPr id="8" name="Rectangle: Rounded Corners 7">
              <a:extLst>
                <a:ext uri="{FF2B5EF4-FFF2-40B4-BE49-F238E27FC236}">
                  <a16:creationId xmlns:a16="http://schemas.microsoft.com/office/drawing/2014/main" id="{2D2593B3-FA8A-40B7-98FD-DA86EBA3D66B}"/>
                </a:ext>
              </a:extLst>
            </p:cNvPr>
            <p:cNvSpPr/>
            <p:nvPr/>
          </p:nvSpPr>
          <p:spPr>
            <a:xfrm>
              <a:off x="5087815" y="4155831"/>
              <a:ext cx="3049452" cy="117816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accent1"/>
                  </a:solidFill>
                </a:rPr>
                <a:t>Independent Initiatives</a:t>
              </a:r>
            </a:p>
          </p:txBody>
        </p:sp>
        <p:sp>
          <p:nvSpPr>
            <p:cNvPr id="9" name="Rectangle: Rounded Corners 8">
              <a:extLst>
                <a:ext uri="{FF2B5EF4-FFF2-40B4-BE49-F238E27FC236}">
                  <a16:creationId xmlns:a16="http://schemas.microsoft.com/office/drawing/2014/main" id="{C130499B-076F-4F4D-9AB1-0BE91ED56AB1}"/>
                </a:ext>
              </a:extLst>
            </p:cNvPr>
            <p:cNvSpPr/>
            <p:nvPr/>
          </p:nvSpPr>
          <p:spPr>
            <a:xfrm>
              <a:off x="2971800" y="1752600"/>
              <a:ext cx="2971800" cy="13716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accent1"/>
                  </a:solidFill>
                </a:rPr>
                <a:t>Research</a:t>
              </a:r>
              <a:endParaRPr lang="en-US" sz="2800" b="1" dirty="0">
                <a:solidFill>
                  <a:schemeClr val="accent1"/>
                </a:solidFill>
              </a:endParaRPr>
            </a:p>
          </p:txBody>
        </p:sp>
        <p:sp>
          <p:nvSpPr>
            <p:cNvPr id="10" name="Arrow: Down 9">
              <a:extLst>
                <a:ext uri="{FF2B5EF4-FFF2-40B4-BE49-F238E27FC236}">
                  <a16:creationId xmlns:a16="http://schemas.microsoft.com/office/drawing/2014/main" id="{DA8ABB15-EBB1-4712-A46C-AC3344F59F81}"/>
                </a:ext>
              </a:extLst>
            </p:cNvPr>
            <p:cNvSpPr/>
            <p:nvPr/>
          </p:nvSpPr>
          <p:spPr>
            <a:xfrm rot="2352316">
              <a:off x="3046258" y="3246640"/>
              <a:ext cx="533764" cy="88466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8F8915D-67CE-4720-BC2A-C3851B645C36}"/>
                </a:ext>
              </a:extLst>
            </p:cNvPr>
            <p:cNvSpPr/>
            <p:nvPr/>
          </p:nvSpPr>
          <p:spPr>
            <a:xfrm rot="19144595">
              <a:off x="5395477" y="3244226"/>
              <a:ext cx="533764" cy="88466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810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2691-3E2A-40FF-92B7-AABC963F6EFC}"/>
              </a:ext>
            </a:extLst>
          </p:cNvPr>
          <p:cNvSpPr>
            <a:spLocks noGrp="1"/>
          </p:cNvSpPr>
          <p:nvPr>
            <p:ph type="title"/>
          </p:nvPr>
        </p:nvSpPr>
        <p:spPr/>
        <p:txBody>
          <a:bodyPr/>
          <a:lstStyle/>
          <a:p>
            <a:r>
              <a:rPr lang="en-US" b="1" dirty="0"/>
              <a:t>Types of Collaborations for Research</a:t>
            </a:r>
          </a:p>
        </p:txBody>
      </p:sp>
      <p:sp>
        <p:nvSpPr>
          <p:cNvPr id="4" name="Rectangle: Rounded Corners 3">
            <a:extLst>
              <a:ext uri="{FF2B5EF4-FFF2-40B4-BE49-F238E27FC236}">
                <a16:creationId xmlns:a16="http://schemas.microsoft.com/office/drawing/2014/main" id="{284CD8D6-6C30-4C2C-B7E1-8753359D36A2}"/>
              </a:ext>
            </a:extLst>
          </p:cNvPr>
          <p:cNvSpPr/>
          <p:nvPr/>
        </p:nvSpPr>
        <p:spPr>
          <a:xfrm>
            <a:off x="2835289" y="4232031"/>
            <a:ext cx="2954215" cy="1178169"/>
          </a:xfrm>
          <a:prstGeom prst="roundRect">
            <a:avLst/>
          </a:prstGeom>
          <a:solidFill>
            <a:schemeClr val="accent1"/>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bg1"/>
                </a:solidFill>
              </a:rPr>
              <a:t>Company-Sponsored Clinical Trials</a:t>
            </a:r>
          </a:p>
        </p:txBody>
      </p:sp>
      <p:sp>
        <p:nvSpPr>
          <p:cNvPr id="8" name="Rectangle: Rounded Corners 7">
            <a:extLst>
              <a:ext uri="{FF2B5EF4-FFF2-40B4-BE49-F238E27FC236}">
                <a16:creationId xmlns:a16="http://schemas.microsoft.com/office/drawing/2014/main" id="{2D2593B3-FA8A-40B7-98FD-DA86EBA3D66B}"/>
              </a:ext>
            </a:extLst>
          </p:cNvPr>
          <p:cNvSpPr/>
          <p:nvPr/>
        </p:nvSpPr>
        <p:spPr>
          <a:xfrm>
            <a:off x="6780104" y="4232031"/>
            <a:ext cx="3161338" cy="117816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accent1"/>
                </a:solidFill>
              </a:rPr>
              <a:t>Independent Initiatives</a:t>
            </a:r>
          </a:p>
        </p:txBody>
      </p:sp>
      <p:sp>
        <p:nvSpPr>
          <p:cNvPr id="9" name="Rectangle: Rounded Corners 8">
            <a:extLst>
              <a:ext uri="{FF2B5EF4-FFF2-40B4-BE49-F238E27FC236}">
                <a16:creationId xmlns:a16="http://schemas.microsoft.com/office/drawing/2014/main" id="{C130499B-076F-4F4D-9AB1-0BE91ED56AB1}"/>
              </a:ext>
            </a:extLst>
          </p:cNvPr>
          <p:cNvSpPr/>
          <p:nvPr/>
        </p:nvSpPr>
        <p:spPr>
          <a:xfrm>
            <a:off x="4664089" y="1828800"/>
            <a:ext cx="2971800" cy="13716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accent1"/>
                </a:solidFill>
              </a:rPr>
              <a:t>Research</a:t>
            </a:r>
            <a:endParaRPr lang="en-US" sz="2800" b="1" dirty="0">
              <a:solidFill>
                <a:schemeClr val="accent1"/>
              </a:solidFill>
            </a:endParaRPr>
          </a:p>
        </p:txBody>
      </p:sp>
      <p:sp>
        <p:nvSpPr>
          <p:cNvPr id="10" name="Arrow: Down 9">
            <a:extLst>
              <a:ext uri="{FF2B5EF4-FFF2-40B4-BE49-F238E27FC236}">
                <a16:creationId xmlns:a16="http://schemas.microsoft.com/office/drawing/2014/main" id="{DA8ABB15-EBB1-4712-A46C-AC3344F59F81}"/>
              </a:ext>
            </a:extLst>
          </p:cNvPr>
          <p:cNvSpPr/>
          <p:nvPr/>
        </p:nvSpPr>
        <p:spPr>
          <a:xfrm rot="2352316">
            <a:off x="4738547" y="3322840"/>
            <a:ext cx="533764" cy="88466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8F8915D-67CE-4720-BC2A-C3851B645C36}"/>
              </a:ext>
            </a:extLst>
          </p:cNvPr>
          <p:cNvSpPr/>
          <p:nvPr/>
        </p:nvSpPr>
        <p:spPr>
          <a:xfrm rot="19144595">
            <a:off x="7087766" y="3320426"/>
            <a:ext cx="533764" cy="88466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A928-FBBC-44CA-9AFD-6F103FBD4739}"/>
              </a:ext>
            </a:extLst>
          </p:cNvPr>
          <p:cNvSpPr>
            <a:spLocks noGrp="1"/>
          </p:cNvSpPr>
          <p:nvPr>
            <p:ph type="title"/>
          </p:nvPr>
        </p:nvSpPr>
        <p:spPr>
          <a:xfrm>
            <a:off x="446798" y="484631"/>
            <a:ext cx="8155781" cy="1199790"/>
          </a:xfrm>
        </p:spPr>
        <p:txBody>
          <a:bodyPr>
            <a:normAutofit/>
          </a:bodyPr>
          <a:lstStyle/>
          <a:p>
            <a:r>
              <a:rPr lang="en-US" sz="2400" b="1" dirty="0"/>
              <a:t>Canadian Contribution to Pfizer R&amp;D</a:t>
            </a:r>
          </a:p>
        </p:txBody>
      </p:sp>
      <p:sp>
        <p:nvSpPr>
          <p:cNvPr id="3" name="TextBox 2">
            <a:extLst>
              <a:ext uri="{FF2B5EF4-FFF2-40B4-BE49-F238E27FC236}">
                <a16:creationId xmlns:a16="http://schemas.microsoft.com/office/drawing/2014/main" id="{A272E347-218A-4362-B509-6C51CDE0F702}"/>
              </a:ext>
            </a:extLst>
          </p:cNvPr>
          <p:cNvSpPr txBox="1"/>
          <p:nvPr/>
        </p:nvSpPr>
        <p:spPr>
          <a:xfrm>
            <a:off x="10194655" y="6052401"/>
            <a:ext cx="1713931" cy="246221"/>
          </a:xfrm>
          <a:prstGeom prst="rect">
            <a:avLst/>
          </a:prstGeom>
          <a:noFill/>
        </p:spPr>
        <p:txBody>
          <a:bodyPr wrap="none" rtlCol="0">
            <a:spAutoFit/>
          </a:bodyPr>
          <a:lstStyle/>
          <a:p>
            <a:r>
              <a:rPr lang="fr-CA" sz="1000" dirty="0"/>
              <a:t>*Data as of </a:t>
            </a:r>
            <a:r>
              <a:rPr lang="fr-CA" sz="1000" dirty="0" err="1"/>
              <a:t>February</a:t>
            </a:r>
            <a:r>
              <a:rPr lang="fr-CA" sz="1000" dirty="0"/>
              <a:t> 2024.</a:t>
            </a:r>
            <a:endParaRPr lang="en-US" sz="1000" dirty="0"/>
          </a:p>
        </p:txBody>
      </p:sp>
      <p:graphicFrame>
        <p:nvGraphicFramePr>
          <p:cNvPr id="6" name="Chart 5">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166632433"/>
              </p:ext>
            </p:extLst>
          </p:nvPr>
        </p:nvGraphicFramePr>
        <p:xfrm>
          <a:off x="2315180" y="970961"/>
          <a:ext cx="7696086" cy="53276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732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2">
            <a:extLst>
              <a:ext uri="{FF2B5EF4-FFF2-40B4-BE49-F238E27FC236}">
                <a16:creationId xmlns:a16="http://schemas.microsoft.com/office/drawing/2014/main" id="{4EECC861-2AB2-4C7A-B26D-3C9B464D1F09}"/>
              </a:ext>
            </a:extLst>
          </p:cNvPr>
          <p:cNvSpPr>
            <a:spLocks noGrp="1"/>
          </p:cNvSpPr>
          <p:nvPr>
            <p:ph type="title"/>
          </p:nvPr>
        </p:nvSpPr>
        <p:spPr/>
        <p:txBody>
          <a:bodyPr/>
          <a:lstStyle/>
          <a:p>
            <a:r>
              <a:rPr lang="en-US" altLang="ja-JP" dirty="0"/>
              <a:t>Pfizer Oncology Journey in Canada</a:t>
            </a:r>
            <a:endParaRPr lang="ja-JP" altLang="en-US" dirty="0"/>
          </a:p>
        </p:txBody>
      </p:sp>
      <p:graphicFrame>
        <p:nvGraphicFramePr>
          <p:cNvPr id="30" name="図表 16">
            <a:extLst>
              <a:ext uri="{FF2B5EF4-FFF2-40B4-BE49-F238E27FC236}">
                <a16:creationId xmlns:a16="http://schemas.microsoft.com/office/drawing/2014/main" id="{8A745515-ACC7-4A81-8CC5-EAA641220722}"/>
              </a:ext>
            </a:extLst>
          </p:cNvPr>
          <p:cNvGraphicFramePr/>
          <p:nvPr>
            <p:extLst>
              <p:ext uri="{D42A27DB-BD31-4B8C-83A1-F6EECF244321}">
                <p14:modId xmlns:p14="http://schemas.microsoft.com/office/powerpoint/2010/main" val="2429969147"/>
              </p:ext>
            </p:extLst>
          </p:nvPr>
        </p:nvGraphicFramePr>
        <p:xfrm>
          <a:off x="415316" y="979983"/>
          <a:ext cx="10868663" cy="546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Picture 4">
            <a:extLst>
              <a:ext uri="{FF2B5EF4-FFF2-40B4-BE49-F238E27FC236}">
                <a16:creationId xmlns:a16="http://schemas.microsoft.com/office/drawing/2014/main" id="{11AB46F1-E819-4F38-A605-60D9444733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390" y="4562053"/>
            <a:ext cx="846653" cy="3394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2" name="楕円 25">
            <a:extLst>
              <a:ext uri="{FF2B5EF4-FFF2-40B4-BE49-F238E27FC236}">
                <a16:creationId xmlns:a16="http://schemas.microsoft.com/office/drawing/2014/main" id="{76D060CC-2DC2-4FC8-A151-BB20A0EB1B27}"/>
              </a:ext>
            </a:extLst>
          </p:cNvPr>
          <p:cNvSpPr/>
          <p:nvPr/>
        </p:nvSpPr>
        <p:spPr>
          <a:xfrm>
            <a:off x="1524452" y="4770956"/>
            <a:ext cx="339010" cy="35177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楕円 28">
            <a:extLst>
              <a:ext uri="{FF2B5EF4-FFF2-40B4-BE49-F238E27FC236}">
                <a16:creationId xmlns:a16="http://schemas.microsoft.com/office/drawing/2014/main" id="{62C99EC6-3DAC-4ACA-9B11-634C7C46492F}"/>
              </a:ext>
            </a:extLst>
          </p:cNvPr>
          <p:cNvSpPr/>
          <p:nvPr/>
        </p:nvSpPr>
        <p:spPr>
          <a:xfrm>
            <a:off x="2824255" y="3926142"/>
            <a:ext cx="438096" cy="4378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4" name="テキスト ボックス 29">
            <a:extLst>
              <a:ext uri="{FF2B5EF4-FFF2-40B4-BE49-F238E27FC236}">
                <a16:creationId xmlns:a16="http://schemas.microsoft.com/office/drawing/2014/main" id="{98DDD196-1C52-4DFE-AE22-B323E596E12B}"/>
              </a:ext>
            </a:extLst>
          </p:cNvPr>
          <p:cNvSpPr txBox="1"/>
          <p:nvPr/>
        </p:nvSpPr>
        <p:spPr>
          <a:xfrm>
            <a:off x="1761963" y="5270294"/>
            <a:ext cx="943101" cy="313850"/>
          </a:xfrm>
          <a:prstGeom prst="rect">
            <a:avLst/>
          </a:prstGeom>
          <a:noFill/>
        </p:spPr>
        <p:txBody>
          <a:bodyPr wrap="square" rtlCol="0">
            <a:spAutoFit/>
          </a:bodyPr>
          <a:lstStyle/>
          <a:p>
            <a:pPr defTabSz="888466">
              <a:lnSpc>
                <a:spcPct val="90000"/>
              </a:lnSpc>
              <a:spcBef>
                <a:spcPct val="0"/>
              </a:spcBef>
              <a:spcAft>
                <a:spcPct val="35000"/>
              </a:spcAft>
              <a:defRPr/>
            </a:pPr>
            <a:r>
              <a:rPr lang="en-US" altLang="ja-JP" sz="1600" b="1">
                <a:solidFill>
                  <a:srgbClr val="000000">
                    <a:hueOff val="0"/>
                    <a:satOff val="0"/>
                    <a:lumOff val="0"/>
                    <a:alphaOff val="0"/>
                  </a:srgbClr>
                </a:solidFill>
                <a:latin typeface="Arial" panose="020B0604020202020204"/>
                <a:ea typeface="ＭＳ Ｐゴシック" panose="020B0600070205080204" pitchFamily="50" charset="-128"/>
              </a:rPr>
              <a:t>2007</a:t>
            </a:r>
            <a:endParaRPr lang="ja-JP" altLang="en-US" sz="1600" b="1">
              <a:solidFill>
                <a:srgbClr val="000000">
                  <a:hueOff val="0"/>
                  <a:satOff val="0"/>
                  <a:lumOff val="0"/>
                  <a:alphaOff val="0"/>
                </a:srgbClr>
              </a:solidFill>
              <a:latin typeface="Arial" panose="020B0604020202020204"/>
              <a:ea typeface="ＭＳ Ｐゴシック" panose="020B0600070205080204" pitchFamily="50" charset="-128"/>
            </a:endParaRPr>
          </a:p>
        </p:txBody>
      </p:sp>
      <p:sp>
        <p:nvSpPr>
          <p:cNvPr id="35" name="テキスト ボックス 30">
            <a:extLst>
              <a:ext uri="{FF2B5EF4-FFF2-40B4-BE49-F238E27FC236}">
                <a16:creationId xmlns:a16="http://schemas.microsoft.com/office/drawing/2014/main" id="{690A8DBF-0620-4B18-817E-4DA9B47389F1}"/>
              </a:ext>
            </a:extLst>
          </p:cNvPr>
          <p:cNvSpPr txBox="1"/>
          <p:nvPr/>
        </p:nvSpPr>
        <p:spPr>
          <a:xfrm>
            <a:off x="3021222" y="4595072"/>
            <a:ext cx="943101" cy="313850"/>
          </a:xfrm>
          <a:prstGeom prst="rect">
            <a:avLst/>
          </a:prstGeom>
          <a:noFill/>
        </p:spPr>
        <p:txBody>
          <a:bodyPr wrap="square" rtlCol="0">
            <a:spAutoFit/>
          </a:bodyPr>
          <a:lstStyle/>
          <a:p>
            <a:pPr defTabSz="888466">
              <a:lnSpc>
                <a:spcPct val="90000"/>
              </a:lnSpc>
              <a:spcBef>
                <a:spcPct val="0"/>
              </a:spcBef>
              <a:spcAft>
                <a:spcPct val="35000"/>
              </a:spcAft>
              <a:defRPr/>
            </a:pPr>
            <a:r>
              <a:rPr lang="en-US" altLang="ja-JP" sz="1600" b="1">
                <a:solidFill>
                  <a:srgbClr val="000000">
                    <a:hueOff val="0"/>
                    <a:satOff val="0"/>
                    <a:lumOff val="0"/>
                    <a:alphaOff val="0"/>
                  </a:srgbClr>
                </a:solidFill>
                <a:latin typeface="Arial" panose="020B0604020202020204"/>
                <a:ea typeface="ＭＳ Ｐゴシック" panose="020B0600070205080204" pitchFamily="50" charset="-128"/>
              </a:rPr>
              <a:t>2014</a:t>
            </a:r>
            <a:endParaRPr lang="ja-JP" altLang="en-US" sz="1600" b="1">
              <a:solidFill>
                <a:srgbClr val="000000">
                  <a:hueOff val="0"/>
                  <a:satOff val="0"/>
                  <a:lumOff val="0"/>
                  <a:alphaOff val="0"/>
                </a:srgbClr>
              </a:solidFill>
              <a:latin typeface="Arial" panose="020B0604020202020204"/>
              <a:ea typeface="ＭＳ Ｐゴシック" panose="020B0600070205080204" pitchFamily="50" charset="-128"/>
            </a:endParaRPr>
          </a:p>
        </p:txBody>
      </p:sp>
      <p:sp>
        <p:nvSpPr>
          <p:cNvPr id="36" name="楕円 31">
            <a:extLst>
              <a:ext uri="{FF2B5EF4-FFF2-40B4-BE49-F238E27FC236}">
                <a16:creationId xmlns:a16="http://schemas.microsoft.com/office/drawing/2014/main" id="{ABF3162D-EEC8-42C5-BF46-6DE5B5BA902F}"/>
              </a:ext>
            </a:extLst>
          </p:cNvPr>
          <p:cNvSpPr/>
          <p:nvPr/>
        </p:nvSpPr>
        <p:spPr>
          <a:xfrm>
            <a:off x="3914442" y="3432645"/>
            <a:ext cx="530391" cy="4956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7" name="テキスト ボックス 32">
            <a:extLst>
              <a:ext uri="{FF2B5EF4-FFF2-40B4-BE49-F238E27FC236}">
                <a16:creationId xmlns:a16="http://schemas.microsoft.com/office/drawing/2014/main" id="{210C8873-4528-4909-B523-6E993CC5ECA0}"/>
              </a:ext>
            </a:extLst>
          </p:cNvPr>
          <p:cNvSpPr txBox="1"/>
          <p:nvPr/>
        </p:nvSpPr>
        <p:spPr>
          <a:xfrm>
            <a:off x="5865877" y="3739769"/>
            <a:ext cx="943101" cy="313850"/>
          </a:xfrm>
          <a:prstGeom prst="rect">
            <a:avLst/>
          </a:prstGeom>
          <a:noFill/>
        </p:spPr>
        <p:txBody>
          <a:bodyPr wrap="square" rtlCol="0">
            <a:spAutoFit/>
          </a:bodyPr>
          <a:lstStyle/>
          <a:p>
            <a:pPr defTabSz="888466">
              <a:lnSpc>
                <a:spcPct val="90000"/>
              </a:lnSpc>
              <a:spcBef>
                <a:spcPct val="0"/>
              </a:spcBef>
              <a:spcAft>
                <a:spcPct val="35000"/>
              </a:spcAft>
              <a:defRPr/>
            </a:pPr>
            <a:r>
              <a:rPr lang="en-US" altLang="ja-JP" sz="1600" b="1">
                <a:solidFill>
                  <a:srgbClr val="000000">
                    <a:hueOff val="0"/>
                    <a:satOff val="0"/>
                    <a:lumOff val="0"/>
                    <a:alphaOff val="0"/>
                  </a:srgbClr>
                </a:solidFill>
                <a:latin typeface="Arial" panose="020B0604020202020204"/>
                <a:ea typeface="ＭＳ Ｐゴシック" panose="020B0600070205080204" pitchFamily="50" charset="-128"/>
              </a:rPr>
              <a:t>2018</a:t>
            </a:r>
            <a:endParaRPr lang="ja-JP" altLang="en-US" sz="1600" b="1">
              <a:solidFill>
                <a:srgbClr val="000000">
                  <a:hueOff val="0"/>
                  <a:satOff val="0"/>
                  <a:lumOff val="0"/>
                  <a:alphaOff val="0"/>
                </a:srgbClr>
              </a:solidFill>
              <a:latin typeface="Arial" panose="020B0604020202020204"/>
              <a:ea typeface="ＭＳ Ｐゴシック" panose="020B0600070205080204" pitchFamily="50" charset="-128"/>
            </a:endParaRPr>
          </a:p>
        </p:txBody>
      </p:sp>
      <p:sp>
        <p:nvSpPr>
          <p:cNvPr id="38" name="テキスト ボックス 34">
            <a:extLst>
              <a:ext uri="{FF2B5EF4-FFF2-40B4-BE49-F238E27FC236}">
                <a16:creationId xmlns:a16="http://schemas.microsoft.com/office/drawing/2014/main" id="{3278FFAF-A791-468E-A846-1D3B16FCBE0F}"/>
              </a:ext>
            </a:extLst>
          </p:cNvPr>
          <p:cNvSpPr txBox="1"/>
          <p:nvPr/>
        </p:nvSpPr>
        <p:spPr>
          <a:xfrm>
            <a:off x="3920541" y="4272901"/>
            <a:ext cx="943101" cy="313850"/>
          </a:xfrm>
          <a:prstGeom prst="rect">
            <a:avLst/>
          </a:prstGeom>
          <a:noFill/>
        </p:spPr>
        <p:txBody>
          <a:bodyPr wrap="square" rtlCol="0">
            <a:spAutoFit/>
          </a:bodyPr>
          <a:lstStyle/>
          <a:p>
            <a:pPr defTabSz="888466">
              <a:lnSpc>
                <a:spcPct val="90000"/>
              </a:lnSpc>
              <a:spcBef>
                <a:spcPct val="0"/>
              </a:spcBef>
              <a:spcAft>
                <a:spcPct val="35000"/>
              </a:spcAft>
              <a:defRPr/>
            </a:pPr>
            <a:r>
              <a:rPr lang="en-US" altLang="ja-JP" sz="1600" b="1">
                <a:solidFill>
                  <a:srgbClr val="000000">
                    <a:hueOff val="0"/>
                    <a:satOff val="0"/>
                    <a:lumOff val="0"/>
                    <a:alphaOff val="0"/>
                  </a:srgbClr>
                </a:solidFill>
                <a:latin typeface="Arial" panose="020B0604020202020204"/>
                <a:ea typeface="ＭＳ Ｐゴシック" panose="020B0600070205080204" pitchFamily="50" charset="-128"/>
              </a:rPr>
              <a:t>2016</a:t>
            </a:r>
            <a:endParaRPr lang="ja-JP" altLang="en-US" sz="1600" b="1">
              <a:solidFill>
                <a:srgbClr val="000000">
                  <a:hueOff val="0"/>
                  <a:satOff val="0"/>
                  <a:lumOff val="0"/>
                  <a:alphaOff val="0"/>
                </a:srgbClr>
              </a:solidFill>
              <a:latin typeface="Arial" panose="020B0604020202020204"/>
              <a:ea typeface="ＭＳ Ｐゴシック" panose="020B0600070205080204" pitchFamily="50" charset="-128"/>
            </a:endParaRPr>
          </a:p>
        </p:txBody>
      </p:sp>
      <p:pic>
        <p:nvPicPr>
          <p:cNvPr id="41" name="Picture 40">
            <a:extLst>
              <a:ext uri="{FF2B5EF4-FFF2-40B4-BE49-F238E27FC236}">
                <a16:creationId xmlns:a16="http://schemas.microsoft.com/office/drawing/2014/main" id="{E1C59CAD-14EE-4698-B0DC-4E53083F5A72}"/>
              </a:ext>
            </a:extLst>
          </p:cNvPr>
          <p:cNvPicPr>
            <a:picLocks noChangeAspect="1"/>
          </p:cNvPicPr>
          <p:nvPr/>
        </p:nvPicPr>
        <p:blipFill rotWithShape="1">
          <a:blip r:embed="rId9">
            <a:clrChange>
              <a:clrFrom>
                <a:srgbClr val="FFFFFF"/>
              </a:clrFrom>
              <a:clrTo>
                <a:srgbClr val="FFFFFF">
                  <a:alpha val="0"/>
                </a:srgbClr>
              </a:clrTo>
            </a:clrChange>
          </a:blip>
          <a:srcRect t="25797" b="31660"/>
          <a:stretch/>
        </p:blipFill>
        <p:spPr>
          <a:xfrm>
            <a:off x="60148" y="5083754"/>
            <a:ext cx="1022032" cy="313851"/>
          </a:xfrm>
          <a:prstGeom prst="rect">
            <a:avLst/>
          </a:prstGeom>
        </p:spPr>
      </p:pic>
      <p:pic>
        <p:nvPicPr>
          <p:cNvPr id="42" name="Picture 41">
            <a:extLst>
              <a:ext uri="{FF2B5EF4-FFF2-40B4-BE49-F238E27FC236}">
                <a16:creationId xmlns:a16="http://schemas.microsoft.com/office/drawing/2014/main" id="{2A8996BE-A832-44BD-BC96-5BDCFDA5F8D1}"/>
              </a:ext>
            </a:extLst>
          </p:cNvPr>
          <p:cNvPicPr>
            <a:picLocks noChangeAspect="1"/>
          </p:cNvPicPr>
          <p:nvPr/>
        </p:nvPicPr>
        <p:blipFill>
          <a:blip r:embed="rId10"/>
          <a:stretch>
            <a:fillRect/>
          </a:stretch>
        </p:blipFill>
        <p:spPr>
          <a:xfrm>
            <a:off x="851514" y="3692479"/>
            <a:ext cx="801353" cy="360912"/>
          </a:xfrm>
          <a:prstGeom prst="rect">
            <a:avLst/>
          </a:prstGeom>
        </p:spPr>
      </p:pic>
      <p:pic>
        <p:nvPicPr>
          <p:cNvPr id="43" name="Picture 42">
            <a:extLst>
              <a:ext uri="{FF2B5EF4-FFF2-40B4-BE49-F238E27FC236}">
                <a16:creationId xmlns:a16="http://schemas.microsoft.com/office/drawing/2014/main" id="{6D1C1387-9616-4552-BA5B-742883911B9F}"/>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0702" y="2244257"/>
            <a:ext cx="1034318" cy="331800"/>
          </a:xfrm>
          <a:prstGeom prst="rect">
            <a:avLst/>
          </a:prstGeom>
        </p:spPr>
      </p:pic>
      <p:pic>
        <p:nvPicPr>
          <p:cNvPr id="44" name="Picture 43">
            <a:extLst>
              <a:ext uri="{FF2B5EF4-FFF2-40B4-BE49-F238E27FC236}">
                <a16:creationId xmlns:a16="http://schemas.microsoft.com/office/drawing/2014/main" id="{ED589737-191C-4802-A57F-6900A04F70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13468" y="3579490"/>
            <a:ext cx="971257" cy="258813"/>
          </a:xfrm>
          <a:prstGeom prst="rect">
            <a:avLst/>
          </a:prstGeom>
        </p:spPr>
      </p:pic>
      <p:pic>
        <p:nvPicPr>
          <p:cNvPr id="45" name="Picture 44">
            <a:extLst>
              <a:ext uri="{FF2B5EF4-FFF2-40B4-BE49-F238E27FC236}">
                <a16:creationId xmlns:a16="http://schemas.microsoft.com/office/drawing/2014/main" id="{80087038-E6BA-41F4-83E3-E2F259AB152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0698" y="4072680"/>
            <a:ext cx="814630" cy="287489"/>
          </a:xfrm>
          <a:prstGeom prst="rect">
            <a:avLst/>
          </a:prstGeom>
        </p:spPr>
      </p:pic>
      <p:pic>
        <p:nvPicPr>
          <p:cNvPr id="46" name="Picture 45">
            <a:extLst>
              <a:ext uri="{FF2B5EF4-FFF2-40B4-BE49-F238E27FC236}">
                <a16:creationId xmlns:a16="http://schemas.microsoft.com/office/drawing/2014/main" id="{DBA38912-AD7E-45C0-B9FB-2315C071345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79375" y="2961510"/>
            <a:ext cx="943098" cy="345552"/>
          </a:xfrm>
          <a:prstGeom prst="rect">
            <a:avLst/>
          </a:prstGeom>
        </p:spPr>
      </p:pic>
      <p:pic>
        <p:nvPicPr>
          <p:cNvPr id="47" name="Picture 46">
            <a:extLst>
              <a:ext uri="{FF2B5EF4-FFF2-40B4-BE49-F238E27FC236}">
                <a16:creationId xmlns:a16="http://schemas.microsoft.com/office/drawing/2014/main" id="{EE9D0DED-BDBD-48F6-8709-030A8A1ADE3C}"/>
              </a:ext>
            </a:extLst>
          </p:cNvPr>
          <p:cNvPicPr>
            <a:picLocks noChangeAspect="1"/>
          </p:cNvPicPr>
          <p:nvPr/>
        </p:nvPicPr>
        <p:blipFill rotWithShape="1">
          <a:blip r:embed="rId15"/>
          <a:srcRect r="50470"/>
          <a:stretch/>
        </p:blipFill>
        <p:spPr>
          <a:xfrm>
            <a:off x="4458162" y="2583240"/>
            <a:ext cx="1080881" cy="338363"/>
          </a:xfrm>
          <a:prstGeom prst="rect">
            <a:avLst/>
          </a:prstGeom>
        </p:spPr>
      </p:pic>
      <p:sp>
        <p:nvSpPr>
          <p:cNvPr id="48" name="テキスト ボックス 34">
            <a:extLst>
              <a:ext uri="{FF2B5EF4-FFF2-40B4-BE49-F238E27FC236}">
                <a16:creationId xmlns:a16="http://schemas.microsoft.com/office/drawing/2014/main" id="{8D4CE1F7-2ABE-417C-8803-7B1CCD384721}"/>
              </a:ext>
            </a:extLst>
          </p:cNvPr>
          <p:cNvSpPr txBox="1"/>
          <p:nvPr/>
        </p:nvSpPr>
        <p:spPr>
          <a:xfrm>
            <a:off x="4924775" y="3988138"/>
            <a:ext cx="943101" cy="313850"/>
          </a:xfrm>
          <a:prstGeom prst="rect">
            <a:avLst/>
          </a:prstGeom>
          <a:noFill/>
        </p:spPr>
        <p:txBody>
          <a:bodyPr wrap="square" rtlCol="0">
            <a:spAutoFit/>
          </a:bodyPr>
          <a:lstStyle/>
          <a:p>
            <a:pPr defTabSz="888466">
              <a:lnSpc>
                <a:spcPct val="90000"/>
              </a:lnSpc>
              <a:spcBef>
                <a:spcPct val="0"/>
              </a:spcBef>
              <a:spcAft>
                <a:spcPct val="35000"/>
              </a:spcAft>
              <a:defRPr/>
            </a:pPr>
            <a:r>
              <a:rPr lang="en-US" altLang="ja-JP" sz="1600" b="1">
                <a:solidFill>
                  <a:srgbClr val="000000">
                    <a:hueOff val="0"/>
                    <a:satOff val="0"/>
                    <a:lumOff val="0"/>
                    <a:alphaOff val="0"/>
                  </a:srgbClr>
                </a:solidFill>
                <a:latin typeface="Arial" panose="020B0604020202020204"/>
                <a:ea typeface="ＭＳ Ｐゴシック" panose="020B0600070205080204" pitchFamily="50" charset="-128"/>
              </a:rPr>
              <a:t>2017</a:t>
            </a:r>
            <a:endParaRPr lang="ja-JP" altLang="en-US" sz="1600" b="1">
              <a:solidFill>
                <a:srgbClr val="000000">
                  <a:hueOff val="0"/>
                  <a:satOff val="0"/>
                  <a:lumOff val="0"/>
                  <a:alphaOff val="0"/>
                </a:srgbClr>
              </a:solidFill>
              <a:latin typeface="Arial" panose="020B0604020202020204"/>
              <a:ea typeface="ＭＳ Ｐゴシック" panose="020B0600070205080204" pitchFamily="50" charset="-128"/>
            </a:endParaRPr>
          </a:p>
        </p:txBody>
      </p:sp>
      <p:pic>
        <p:nvPicPr>
          <p:cNvPr id="49" name="Picture 3">
            <a:extLst>
              <a:ext uri="{FF2B5EF4-FFF2-40B4-BE49-F238E27FC236}">
                <a16:creationId xmlns:a16="http://schemas.microsoft.com/office/drawing/2014/main" id="{5F882F47-400D-46C2-AFE6-8EBCBEED4F1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59359" y="751443"/>
            <a:ext cx="1077259" cy="600453"/>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楕円 31">
            <a:extLst>
              <a:ext uri="{FF2B5EF4-FFF2-40B4-BE49-F238E27FC236}">
                <a16:creationId xmlns:a16="http://schemas.microsoft.com/office/drawing/2014/main" id="{83A21A35-42D8-46FE-97D8-C521EF1EE8E6}"/>
              </a:ext>
            </a:extLst>
          </p:cNvPr>
          <p:cNvSpPr/>
          <p:nvPr/>
        </p:nvSpPr>
        <p:spPr>
          <a:xfrm>
            <a:off x="4873653" y="3142720"/>
            <a:ext cx="530391" cy="4956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1" name="楕円 31">
            <a:extLst>
              <a:ext uri="{FF2B5EF4-FFF2-40B4-BE49-F238E27FC236}">
                <a16:creationId xmlns:a16="http://schemas.microsoft.com/office/drawing/2014/main" id="{F246D405-A526-4C5C-8634-51A90FB1737B}"/>
              </a:ext>
            </a:extLst>
          </p:cNvPr>
          <p:cNvSpPr/>
          <p:nvPr/>
        </p:nvSpPr>
        <p:spPr>
          <a:xfrm>
            <a:off x="5859015" y="2833773"/>
            <a:ext cx="530391" cy="4956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2" name="楕円 31">
            <a:extLst>
              <a:ext uri="{FF2B5EF4-FFF2-40B4-BE49-F238E27FC236}">
                <a16:creationId xmlns:a16="http://schemas.microsoft.com/office/drawing/2014/main" id="{CF44C486-256F-4D79-B7FE-DBF77D3FE88A}"/>
              </a:ext>
            </a:extLst>
          </p:cNvPr>
          <p:cNvSpPr/>
          <p:nvPr/>
        </p:nvSpPr>
        <p:spPr>
          <a:xfrm>
            <a:off x="6809576" y="2639480"/>
            <a:ext cx="530390" cy="49604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3" name="テキスト ボックス 32">
            <a:extLst>
              <a:ext uri="{FF2B5EF4-FFF2-40B4-BE49-F238E27FC236}">
                <a16:creationId xmlns:a16="http://schemas.microsoft.com/office/drawing/2014/main" id="{37F2EAA7-EF17-4B4C-87A7-36513EBC01EB}"/>
              </a:ext>
            </a:extLst>
          </p:cNvPr>
          <p:cNvSpPr txBox="1"/>
          <p:nvPr/>
        </p:nvSpPr>
        <p:spPr>
          <a:xfrm>
            <a:off x="6818523" y="3579490"/>
            <a:ext cx="943101" cy="313850"/>
          </a:xfrm>
          <a:prstGeom prst="rect">
            <a:avLst/>
          </a:prstGeom>
          <a:noFill/>
        </p:spPr>
        <p:txBody>
          <a:bodyPr wrap="square" rtlCol="0">
            <a:spAutoFit/>
          </a:bodyPr>
          <a:lstStyle/>
          <a:p>
            <a:pPr defTabSz="888466">
              <a:lnSpc>
                <a:spcPct val="90000"/>
              </a:lnSpc>
              <a:spcBef>
                <a:spcPct val="0"/>
              </a:spcBef>
              <a:spcAft>
                <a:spcPct val="35000"/>
              </a:spcAft>
              <a:defRPr/>
            </a:pPr>
            <a:r>
              <a:rPr lang="en-US" altLang="ja-JP" sz="1600" b="1">
                <a:solidFill>
                  <a:srgbClr val="000000">
                    <a:hueOff val="0"/>
                    <a:satOff val="0"/>
                    <a:lumOff val="0"/>
                    <a:alphaOff val="0"/>
                  </a:srgbClr>
                </a:solidFill>
                <a:latin typeface="Arial" panose="020B0604020202020204"/>
                <a:ea typeface="ＭＳ Ｐゴシック" panose="020B0600070205080204" pitchFamily="50" charset="-128"/>
              </a:rPr>
              <a:t>2019</a:t>
            </a:r>
            <a:endParaRPr lang="ja-JP" altLang="en-US" sz="1600" b="1">
              <a:solidFill>
                <a:srgbClr val="000000">
                  <a:hueOff val="0"/>
                  <a:satOff val="0"/>
                  <a:lumOff val="0"/>
                  <a:alphaOff val="0"/>
                </a:srgbClr>
              </a:solidFill>
              <a:latin typeface="Arial" panose="020B0604020202020204"/>
              <a:ea typeface="ＭＳ Ｐゴシック" panose="020B0600070205080204" pitchFamily="50" charset="-128"/>
            </a:endParaRPr>
          </a:p>
        </p:txBody>
      </p:sp>
      <p:pic>
        <p:nvPicPr>
          <p:cNvPr id="54" name="Picture 2">
            <a:extLst>
              <a:ext uri="{FF2B5EF4-FFF2-40B4-BE49-F238E27FC236}">
                <a16:creationId xmlns:a16="http://schemas.microsoft.com/office/drawing/2014/main" id="{74640BB2-7A58-4960-833E-E9FF299F074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64520" y="1465536"/>
            <a:ext cx="883465" cy="235168"/>
          </a:xfrm>
          <a:prstGeom prst="rect">
            <a:avLst/>
          </a:prstGeom>
          <a:noFill/>
          <a:extLst>
            <a:ext uri="{909E8E84-426E-40dd-AFC4-6F175D3DCCD1}">
              <a14:hiddenFill xmlns="" xmlns:a14="http://schemas.microsoft.com/office/drawing/2010/main">
                <a:solidFill>
                  <a:srgbClr val="FFFFFF"/>
                </a:solidFill>
              </a14:hiddenFill>
            </a:ext>
          </a:extLst>
        </p:spPr>
      </p:pic>
      <p:sp>
        <p:nvSpPr>
          <p:cNvPr id="55" name="楕円 31">
            <a:extLst>
              <a:ext uri="{FF2B5EF4-FFF2-40B4-BE49-F238E27FC236}">
                <a16:creationId xmlns:a16="http://schemas.microsoft.com/office/drawing/2014/main" id="{8F21DB0E-2658-454B-8B54-F8E643AAD95A}"/>
              </a:ext>
            </a:extLst>
          </p:cNvPr>
          <p:cNvSpPr/>
          <p:nvPr/>
        </p:nvSpPr>
        <p:spPr>
          <a:xfrm>
            <a:off x="7777616" y="2476106"/>
            <a:ext cx="530390" cy="49604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6" name="テキスト ボックス 32">
            <a:extLst>
              <a:ext uri="{FF2B5EF4-FFF2-40B4-BE49-F238E27FC236}">
                <a16:creationId xmlns:a16="http://schemas.microsoft.com/office/drawing/2014/main" id="{0AC4CAC8-35E6-4FC4-BFD5-00D54E085B2E}"/>
              </a:ext>
            </a:extLst>
          </p:cNvPr>
          <p:cNvSpPr txBox="1"/>
          <p:nvPr/>
        </p:nvSpPr>
        <p:spPr>
          <a:xfrm>
            <a:off x="7826692" y="3425919"/>
            <a:ext cx="943101" cy="313850"/>
          </a:xfrm>
          <a:prstGeom prst="rect">
            <a:avLst/>
          </a:prstGeom>
          <a:noFill/>
        </p:spPr>
        <p:txBody>
          <a:bodyPr wrap="square" rtlCol="0">
            <a:spAutoFit/>
          </a:bodyPr>
          <a:lstStyle/>
          <a:p>
            <a:pPr defTabSz="888466">
              <a:lnSpc>
                <a:spcPct val="90000"/>
              </a:lnSpc>
              <a:spcBef>
                <a:spcPct val="0"/>
              </a:spcBef>
              <a:spcAft>
                <a:spcPct val="35000"/>
              </a:spcAft>
              <a:defRPr/>
            </a:pPr>
            <a:r>
              <a:rPr lang="en-US" altLang="ja-JP" sz="1600" b="1">
                <a:solidFill>
                  <a:srgbClr val="000000">
                    <a:hueOff val="0"/>
                    <a:satOff val="0"/>
                    <a:lumOff val="0"/>
                    <a:alphaOff val="0"/>
                  </a:srgbClr>
                </a:solidFill>
                <a:latin typeface="Arial" panose="020B0604020202020204"/>
                <a:ea typeface="ＭＳ Ｐゴシック" panose="020B0600070205080204" pitchFamily="50" charset="-128"/>
              </a:rPr>
              <a:t>2020</a:t>
            </a:r>
            <a:endParaRPr lang="ja-JP" altLang="en-US" sz="1600" b="1">
              <a:solidFill>
                <a:srgbClr val="000000">
                  <a:hueOff val="0"/>
                  <a:satOff val="0"/>
                  <a:lumOff val="0"/>
                  <a:alphaOff val="0"/>
                </a:srgbClr>
              </a:solidFill>
              <a:latin typeface="Arial" panose="020B0604020202020204"/>
              <a:ea typeface="ＭＳ Ｐゴシック" panose="020B0600070205080204" pitchFamily="50" charset="-128"/>
            </a:endParaRPr>
          </a:p>
        </p:txBody>
      </p:sp>
      <p:pic>
        <p:nvPicPr>
          <p:cNvPr id="57" name="Picture 56" descr="Résultats de recherche d'images pour « lorbrena logo »">
            <a:hlinkClick r:id="rId18"/>
            <a:extLst>
              <a:ext uri="{FF2B5EF4-FFF2-40B4-BE49-F238E27FC236}">
                <a16:creationId xmlns:a16="http://schemas.microsoft.com/office/drawing/2014/main" id="{61804B30-2E61-4E99-971B-8F21B278BEF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70256" y="2117581"/>
            <a:ext cx="748728" cy="308515"/>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Picture 3">
            <a:extLst>
              <a:ext uri="{FF2B5EF4-FFF2-40B4-BE49-F238E27FC236}">
                <a16:creationId xmlns:a16="http://schemas.microsoft.com/office/drawing/2014/main" id="{07D1E153-F3F1-4706-AD3D-30300662DC47}"/>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5403"/>
          <a:stretch/>
        </p:blipFill>
        <p:spPr bwMode="auto">
          <a:xfrm>
            <a:off x="6060266" y="1835063"/>
            <a:ext cx="836341" cy="2661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9" name="Picture 3">
            <a:extLst>
              <a:ext uri="{FF2B5EF4-FFF2-40B4-BE49-F238E27FC236}">
                <a16:creationId xmlns:a16="http://schemas.microsoft.com/office/drawing/2014/main" id="{6962EA41-7EEE-4970-9377-C621BB975907}"/>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b="30796"/>
          <a:stretch/>
        </p:blipFill>
        <p:spPr bwMode="auto">
          <a:xfrm>
            <a:off x="6902514" y="1886732"/>
            <a:ext cx="686326" cy="230848"/>
          </a:xfrm>
          <a:prstGeom prst="roundRect">
            <a:avLst>
              <a:gd name="adj" fmla="val 0"/>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pic>
        <p:nvPicPr>
          <p:cNvPr id="60" name="Picture 5">
            <a:extLst>
              <a:ext uri="{FF2B5EF4-FFF2-40B4-BE49-F238E27FC236}">
                <a16:creationId xmlns:a16="http://schemas.microsoft.com/office/drawing/2014/main" id="{94A2442D-5E85-44CE-86B6-CC3FFE24BFE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88840" y="1289026"/>
            <a:ext cx="1184069" cy="289512"/>
          </a:xfrm>
          <a:prstGeom prst="rect">
            <a:avLst/>
          </a:prstGeom>
          <a:noFill/>
          <a:extLst>
            <a:ext uri="{909E8E84-426E-40dd-AFC4-6F175D3DCCD1}">
              <a14:hiddenFill xmlns="" xmlns:a14="http://schemas.microsoft.com/office/drawing/2010/main">
                <a:solidFill>
                  <a:srgbClr val="FFFFFF"/>
                </a:solidFill>
              </a14:hiddenFill>
            </a:ext>
          </a:extLst>
        </p:spPr>
      </p:pic>
      <p:sp>
        <p:nvSpPr>
          <p:cNvPr id="88" name="Oval 87">
            <a:extLst>
              <a:ext uri="{FF2B5EF4-FFF2-40B4-BE49-F238E27FC236}">
                <a16:creationId xmlns:a16="http://schemas.microsoft.com/office/drawing/2014/main" id="{AA5B12F0-68D6-4486-80E9-2E05DA6736D1}"/>
              </a:ext>
            </a:extLst>
          </p:cNvPr>
          <p:cNvSpPr/>
          <p:nvPr/>
        </p:nvSpPr>
        <p:spPr>
          <a:xfrm>
            <a:off x="8799034" y="2264078"/>
            <a:ext cx="535954" cy="5359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9" name="テキスト ボックス 32">
            <a:extLst>
              <a:ext uri="{FF2B5EF4-FFF2-40B4-BE49-F238E27FC236}">
                <a16:creationId xmlns:a16="http://schemas.microsoft.com/office/drawing/2014/main" id="{293D61B8-862B-47C6-835A-8B5580E28AF9}"/>
              </a:ext>
            </a:extLst>
          </p:cNvPr>
          <p:cNvSpPr txBox="1"/>
          <p:nvPr/>
        </p:nvSpPr>
        <p:spPr>
          <a:xfrm>
            <a:off x="8745445" y="3297697"/>
            <a:ext cx="943101" cy="313850"/>
          </a:xfrm>
          <a:prstGeom prst="rect">
            <a:avLst/>
          </a:prstGeom>
          <a:noFill/>
        </p:spPr>
        <p:txBody>
          <a:bodyPr wrap="square" rtlCol="0">
            <a:spAutoFit/>
          </a:bodyPr>
          <a:lstStyle/>
          <a:p>
            <a:pPr defTabSz="888466">
              <a:lnSpc>
                <a:spcPct val="90000"/>
              </a:lnSpc>
              <a:spcBef>
                <a:spcPct val="0"/>
              </a:spcBef>
              <a:spcAft>
                <a:spcPct val="35000"/>
              </a:spcAft>
              <a:defRPr/>
            </a:pPr>
            <a:r>
              <a:rPr lang="en-US" altLang="ja-JP" sz="1600" b="1">
                <a:solidFill>
                  <a:srgbClr val="000000">
                    <a:hueOff val="0"/>
                    <a:satOff val="0"/>
                    <a:lumOff val="0"/>
                    <a:alphaOff val="0"/>
                  </a:srgbClr>
                </a:solidFill>
                <a:latin typeface="Arial" panose="020B0604020202020204"/>
                <a:ea typeface="ＭＳ Ｐゴシック" panose="020B0600070205080204" pitchFamily="50" charset="-128"/>
              </a:rPr>
              <a:t>2021</a:t>
            </a:r>
            <a:endParaRPr lang="ja-JP" altLang="en-US" sz="1600" b="1">
              <a:solidFill>
                <a:srgbClr val="000000">
                  <a:hueOff val="0"/>
                  <a:satOff val="0"/>
                  <a:lumOff val="0"/>
                  <a:alphaOff val="0"/>
                </a:srgbClr>
              </a:solidFill>
              <a:latin typeface="Arial" panose="020B0604020202020204"/>
              <a:ea typeface="ＭＳ Ｐゴシック" panose="020B0600070205080204" pitchFamily="50" charset="-128"/>
            </a:endParaRPr>
          </a:p>
        </p:txBody>
      </p:sp>
      <p:pic>
        <p:nvPicPr>
          <p:cNvPr id="90" name="Picture 89">
            <a:extLst>
              <a:ext uri="{FF2B5EF4-FFF2-40B4-BE49-F238E27FC236}">
                <a16:creationId xmlns:a16="http://schemas.microsoft.com/office/drawing/2014/main" id="{9FAFECBD-B8BC-4C5C-BC3B-F0E05F882F5E}"/>
              </a:ext>
            </a:extLst>
          </p:cNvPr>
          <p:cNvPicPr>
            <a:picLocks noChangeAspect="1"/>
          </p:cNvPicPr>
          <p:nvPr/>
        </p:nvPicPr>
        <p:blipFill rotWithShape="1">
          <a:blip r:embed="rId23"/>
          <a:srcRect r="49374"/>
          <a:stretch/>
        </p:blipFill>
        <p:spPr>
          <a:xfrm>
            <a:off x="8687699" y="1271275"/>
            <a:ext cx="806276" cy="344376"/>
          </a:xfrm>
          <a:prstGeom prst="rect">
            <a:avLst/>
          </a:prstGeom>
        </p:spPr>
      </p:pic>
      <p:pic>
        <p:nvPicPr>
          <p:cNvPr id="91" name="Picture 90">
            <a:extLst>
              <a:ext uri="{FF2B5EF4-FFF2-40B4-BE49-F238E27FC236}">
                <a16:creationId xmlns:a16="http://schemas.microsoft.com/office/drawing/2014/main" id="{1D5E4E7A-2A9F-4134-A84B-ABA2B94B128C}"/>
              </a:ext>
            </a:extLst>
          </p:cNvPr>
          <p:cNvPicPr>
            <a:picLocks noChangeAspect="1"/>
          </p:cNvPicPr>
          <p:nvPr/>
        </p:nvPicPr>
        <p:blipFill rotWithShape="1">
          <a:blip r:embed="rId23"/>
          <a:srcRect l="58079"/>
          <a:stretch/>
        </p:blipFill>
        <p:spPr>
          <a:xfrm>
            <a:off x="8799033" y="1659937"/>
            <a:ext cx="608452" cy="313849"/>
          </a:xfrm>
          <a:prstGeom prst="rect">
            <a:avLst/>
          </a:prstGeom>
        </p:spPr>
      </p:pic>
      <p:pic>
        <p:nvPicPr>
          <p:cNvPr id="92" name="Picture 2">
            <a:extLst>
              <a:ext uri="{FF2B5EF4-FFF2-40B4-BE49-F238E27FC236}">
                <a16:creationId xmlns:a16="http://schemas.microsoft.com/office/drawing/2014/main" id="{A3AC2B55-8734-4E29-95EA-266B40A1955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42813" y="1550745"/>
            <a:ext cx="691705" cy="317030"/>
          </a:xfrm>
          <a:prstGeom prst="rect">
            <a:avLst/>
          </a:prstGeom>
          <a:noFill/>
          <a:extLst>
            <a:ext uri="{909E8E84-426E-40dd-AFC4-6F175D3DCCD1}">
              <a14:hiddenFill xmlns="" xmlns:a14="http://schemas.microsoft.com/office/drawing/2010/main">
                <a:solidFill>
                  <a:srgbClr val="FFFFFF"/>
                </a:solidFill>
              </a14:hiddenFill>
            </a:ext>
          </a:extLst>
        </p:spPr>
      </p:pic>
      <p:pic>
        <p:nvPicPr>
          <p:cNvPr id="93" name="Picture 92" descr="image014">
            <a:extLst>
              <a:ext uri="{FF2B5EF4-FFF2-40B4-BE49-F238E27FC236}">
                <a16:creationId xmlns:a16="http://schemas.microsoft.com/office/drawing/2014/main" id="{4CF431B6-9BD0-4EB2-9327-BF55F27CA3AE}"/>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558194" y="1738582"/>
            <a:ext cx="754354" cy="244284"/>
          </a:xfrm>
          <a:prstGeom prst="roundRect">
            <a:avLst>
              <a:gd name="adj" fmla="val 8594"/>
            </a:avLst>
          </a:prstGeom>
          <a:noFill/>
          <a:ln>
            <a:noFill/>
          </a:ln>
          <a:effectLst/>
        </p:spPr>
      </p:pic>
      <p:sp>
        <p:nvSpPr>
          <p:cNvPr id="94" name="TextBox 93">
            <a:extLst>
              <a:ext uri="{FF2B5EF4-FFF2-40B4-BE49-F238E27FC236}">
                <a16:creationId xmlns:a16="http://schemas.microsoft.com/office/drawing/2014/main" id="{061FC9D3-17FA-4ED3-80B8-6221C13141F7}"/>
              </a:ext>
            </a:extLst>
          </p:cNvPr>
          <p:cNvSpPr txBox="1"/>
          <p:nvPr/>
        </p:nvSpPr>
        <p:spPr>
          <a:xfrm>
            <a:off x="3791942" y="5926960"/>
            <a:ext cx="239636" cy="45707"/>
          </a:xfrm>
          <a:prstGeom prst="rect">
            <a:avLst/>
          </a:prstGeom>
          <a:ln w="6350">
            <a:noFill/>
            <a:miter lim="800000"/>
          </a:ln>
        </p:spPr>
        <p:txBody>
          <a:bodyPr vert="horz" wrap="square" lIns="0" tIns="0" rIns="0" bIns="0" rtlCol="0">
            <a:noAutofit/>
          </a:bodyPr>
          <a:lstStyle/>
          <a:p>
            <a:pPr defTabSz="914126">
              <a:spcBef>
                <a:spcPts val="300"/>
              </a:spcBef>
              <a:spcAft>
                <a:spcPts val="300"/>
              </a:spcAft>
              <a:defRPr/>
            </a:pPr>
            <a:endParaRPr lang="en-US" sz="1600">
              <a:solidFill>
                <a:srgbClr val="000000"/>
              </a:solidFill>
              <a:latin typeface="Arial"/>
            </a:endParaRPr>
          </a:p>
        </p:txBody>
      </p:sp>
      <p:sp>
        <p:nvSpPr>
          <p:cNvPr id="97" name="Rectangle: Rounded Corners 96">
            <a:extLst>
              <a:ext uri="{FF2B5EF4-FFF2-40B4-BE49-F238E27FC236}">
                <a16:creationId xmlns:a16="http://schemas.microsoft.com/office/drawing/2014/main" id="{F8AAEB72-B8DB-444D-98B0-6138C8B49F83}"/>
              </a:ext>
            </a:extLst>
          </p:cNvPr>
          <p:cNvSpPr/>
          <p:nvPr/>
        </p:nvSpPr>
        <p:spPr bwMode="gray">
          <a:xfrm>
            <a:off x="7297519" y="4770924"/>
            <a:ext cx="1340993" cy="545558"/>
          </a:xfrm>
          <a:prstGeom prst="roundRect">
            <a:avLst>
              <a:gd name="adj" fmla="val 0"/>
            </a:avLst>
          </a:prstGeom>
          <a:solidFill>
            <a:schemeClr val="bg1"/>
          </a:solidFill>
          <a:ln w="12700" cap="flat" cmpd="sng" algn="ctr">
            <a:solidFill>
              <a:schemeClr val="bg1">
                <a:lumMod val="75000"/>
              </a:schemeClr>
            </a:solidFill>
            <a:prstDash val="solid"/>
            <a:miter lim="800000"/>
            <a:headEnd type="none" w="med" len="med"/>
            <a:tailEnd type="none" w="med" len="med"/>
          </a:ln>
          <a:effectLst/>
        </p:spPr>
        <p:txBody>
          <a:bodyPr vert="horz" wrap="square" lIns="91381" tIns="45691" rIns="91381" bIns="45691" numCol="1" rtlCol="0" anchor="ctr" anchorCtr="0" compatLnSpc="1">
            <a:prstTxWarp prst="textNoShape">
              <a:avLst/>
            </a:prstTxWarp>
            <a:noAutofit/>
          </a:bodyPr>
          <a:lstStyle/>
          <a:p>
            <a:pPr algn="ctr" defTabSz="913852" fontAlgn="base">
              <a:lnSpc>
                <a:spcPct val="90000"/>
              </a:lnSpc>
              <a:spcAft>
                <a:spcPct val="0"/>
              </a:spcAft>
              <a:buClr>
                <a:srgbClr val="C0504D"/>
              </a:buClr>
              <a:buSzPct val="90000"/>
              <a:defRPr/>
            </a:pPr>
            <a:r>
              <a:rPr lang="en-US" sz="1799" b="1">
                <a:solidFill>
                  <a:srgbClr val="5A5A5C"/>
                </a:solidFill>
                <a:latin typeface="Arial"/>
              </a:rPr>
              <a:t>19</a:t>
            </a:r>
          </a:p>
        </p:txBody>
      </p:sp>
      <p:sp>
        <p:nvSpPr>
          <p:cNvPr id="98" name="Rectangle: Top Corners Rounded 97">
            <a:extLst>
              <a:ext uri="{FF2B5EF4-FFF2-40B4-BE49-F238E27FC236}">
                <a16:creationId xmlns:a16="http://schemas.microsoft.com/office/drawing/2014/main" id="{96D8A48C-58EB-4AB6-8226-534274EAEBC4}"/>
              </a:ext>
            </a:extLst>
          </p:cNvPr>
          <p:cNvSpPr/>
          <p:nvPr/>
        </p:nvSpPr>
        <p:spPr bwMode="gray">
          <a:xfrm rot="16200000">
            <a:off x="5859180" y="3864411"/>
            <a:ext cx="545557" cy="2358584"/>
          </a:xfrm>
          <a:prstGeom prst="round2SameRect">
            <a:avLst>
              <a:gd name="adj1" fmla="val 6093"/>
              <a:gd name="adj2" fmla="val 0"/>
            </a:avLst>
          </a:prstGeom>
          <a:solidFill>
            <a:schemeClr val="accent1"/>
          </a:solidFill>
          <a:ln w="9525" cap="flat" cmpd="sng" algn="ctr">
            <a:solidFill>
              <a:schemeClr val="accent1"/>
            </a:solidFill>
            <a:prstDash val="solid"/>
            <a:miter lim="800000"/>
            <a:headEnd type="none" w="med" len="med"/>
            <a:tailEnd type="none" w="med" len="med"/>
          </a:ln>
          <a:effectLst/>
        </p:spPr>
        <p:txBody>
          <a:bodyPr vert="vert" wrap="square" lIns="91381" tIns="45691" rIns="91381" bIns="45691" numCol="1" rtlCol="0" anchor="ctr" anchorCtr="0" compatLnSpc="1">
            <a:prstTxWarp prst="textNoShape">
              <a:avLst/>
            </a:prstTxWarp>
            <a:noAutofit/>
          </a:bodyPr>
          <a:lstStyle/>
          <a:p>
            <a:pPr algn="ctr" defTabSz="913852" fontAlgn="base">
              <a:lnSpc>
                <a:spcPct val="90000"/>
              </a:lnSpc>
              <a:spcAft>
                <a:spcPct val="0"/>
              </a:spcAft>
              <a:buClr>
                <a:srgbClr val="C0504D"/>
              </a:buClr>
              <a:buSzPct val="90000"/>
              <a:defRPr/>
            </a:pPr>
            <a:r>
              <a:rPr lang="en-US" sz="1600" b="1">
                <a:solidFill>
                  <a:srgbClr val="FFFFFF"/>
                </a:solidFill>
                <a:latin typeface="Arial"/>
              </a:rPr>
              <a:t># Approved Medicines</a:t>
            </a:r>
          </a:p>
          <a:p>
            <a:pPr algn="ctr" defTabSz="913852" fontAlgn="base">
              <a:lnSpc>
                <a:spcPct val="90000"/>
              </a:lnSpc>
              <a:spcAft>
                <a:spcPct val="0"/>
              </a:spcAft>
              <a:buClr>
                <a:srgbClr val="C0504D"/>
              </a:buClr>
              <a:buSzPct val="90000"/>
              <a:defRPr/>
            </a:pPr>
            <a:r>
              <a:rPr lang="en-US" sz="1400" b="1">
                <a:solidFill>
                  <a:srgbClr val="FFFFFF"/>
                </a:solidFill>
                <a:latin typeface="Arial"/>
              </a:rPr>
              <a:t>(all assets) </a:t>
            </a:r>
          </a:p>
        </p:txBody>
      </p:sp>
      <p:sp>
        <p:nvSpPr>
          <p:cNvPr id="99" name="Rectangle: Rounded Corners 98">
            <a:extLst>
              <a:ext uri="{FF2B5EF4-FFF2-40B4-BE49-F238E27FC236}">
                <a16:creationId xmlns:a16="http://schemas.microsoft.com/office/drawing/2014/main" id="{E85EF7C0-C523-4EFB-841E-242BDF97DD87}"/>
              </a:ext>
            </a:extLst>
          </p:cNvPr>
          <p:cNvSpPr/>
          <p:nvPr/>
        </p:nvSpPr>
        <p:spPr bwMode="gray">
          <a:xfrm>
            <a:off x="7297519" y="5380023"/>
            <a:ext cx="1340993" cy="545557"/>
          </a:xfrm>
          <a:prstGeom prst="roundRect">
            <a:avLst>
              <a:gd name="adj" fmla="val 0"/>
            </a:avLst>
          </a:prstGeom>
          <a:solidFill>
            <a:schemeClr val="bg1"/>
          </a:solidFill>
          <a:ln w="12700" cap="flat" cmpd="sng" algn="ctr">
            <a:solidFill>
              <a:schemeClr val="bg1">
                <a:lumMod val="75000"/>
              </a:schemeClr>
            </a:solidFill>
            <a:prstDash val="solid"/>
            <a:miter lim="800000"/>
            <a:headEnd type="none" w="med" len="med"/>
            <a:tailEnd type="none" w="med" len="med"/>
          </a:ln>
          <a:effectLst/>
        </p:spPr>
        <p:txBody>
          <a:bodyPr vert="horz" wrap="square" lIns="91381" tIns="45691" rIns="91381" bIns="45691" numCol="1" rtlCol="0" anchor="ctr" anchorCtr="0" compatLnSpc="1">
            <a:prstTxWarp prst="textNoShape">
              <a:avLst/>
            </a:prstTxWarp>
            <a:noAutofit/>
          </a:bodyPr>
          <a:lstStyle/>
          <a:p>
            <a:pPr algn="ctr" defTabSz="913852" fontAlgn="base">
              <a:lnSpc>
                <a:spcPct val="90000"/>
              </a:lnSpc>
              <a:spcAft>
                <a:spcPct val="0"/>
              </a:spcAft>
              <a:buClr>
                <a:srgbClr val="C0504D"/>
              </a:buClr>
              <a:buSzPct val="90000"/>
              <a:defRPr/>
            </a:pPr>
            <a:r>
              <a:rPr lang="en-US" sz="1799" b="1">
                <a:solidFill>
                  <a:srgbClr val="5A5A5C"/>
                </a:solidFill>
                <a:latin typeface="Arial"/>
              </a:rPr>
              <a:t>21</a:t>
            </a:r>
          </a:p>
        </p:txBody>
      </p:sp>
      <p:sp>
        <p:nvSpPr>
          <p:cNvPr id="100" name="Rectangle: Top Corners Rounded 99">
            <a:extLst>
              <a:ext uri="{FF2B5EF4-FFF2-40B4-BE49-F238E27FC236}">
                <a16:creationId xmlns:a16="http://schemas.microsoft.com/office/drawing/2014/main" id="{99D4931E-BE42-462F-A55F-EBB4A75E3EAD}"/>
              </a:ext>
            </a:extLst>
          </p:cNvPr>
          <p:cNvSpPr/>
          <p:nvPr/>
        </p:nvSpPr>
        <p:spPr bwMode="gray">
          <a:xfrm rot="16200000">
            <a:off x="5857982" y="4474590"/>
            <a:ext cx="545557" cy="2356422"/>
          </a:xfrm>
          <a:prstGeom prst="round2SameRect">
            <a:avLst>
              <a:gd name="adj1" fmla="val 6093"/>
              <a:gd name="adj2" fmla="val 0"/>
            </a:avLst>
          </a:prstGeom>
          <a:solidFill>
            <a:schemeClr val="accent1"/>
          </a:solidFill>
          <a:ln w="9525" cap="flat" cmpd="sng" algn="ctr">
            <a:solidFill>
              <a:schemeClr val="accent1"/>
            </a:solidFill>
            <a:prstDash val="solid"/>
            <a:miter lim="800000"/>
            <a:headEnd type="none" w="med" len="med"/>
            <a:tailEnd type="none" w="med" len="med"/>
          </a:ln>
          <a:effectLst/>
        </p:spPr>
        <p:txBody>
          <a:bodyPr vert="vert" wrap="square" lIns="91381" tIns="45691" rIns="91381" bIns="45691" numCol="1" rtlCol="0" anchor="ctr" anchorCtr="0" compatLnSpc="1">
            <a:prstTxWarp prst="textNoShape">
              <a:avLst/>
            </a:prstTxWarp>
            <a:noAutofit/>
          </a:bodyPr>
          <a:lstStyle/>
          <a:p>
            <a:pPr algn="ctr" defTabSz="913852" fontAlgn="base">
              <a:lnSpc>
                <a:spcPct val="90000"/>
              </a:lnSpc>
              <a:spcAft>
                <a:spcPct val="0"/>
              </a:spcAft>
              <a:buClr>
                <a:srgbClr val="C0504D"/>
              </a:buClr>
              <a:buSzPct val="90000"/>
              <a:defRPr/>
            </a:pPr>
            <a:r>
              <a:rPr lang="en-US" sz="1600" b="1">
                <a:solidFill>
                  <a:srgbClr val="FFFFFF"/>
                </a:solidFill>
                <a:latin typeface="Arial"/>
              </a:rPr>
              <a:t># Approved Indications </a:t>
            </a:r>
            <a:r>
              <a:rPr lang="en-US" sz="1400" b="1">
                <a:solidFill>
                  <a:srgbClr val="FFFFFF"/>
                </a:solidFill>
                <a:latin typeface="Arial"/>
              </a:rPr>
              <a:t>(innovative assets)</a:t>
            </a:r>
            <a:endParaRPr lang="en-US" sz="1600" b="1">
              <a:solidFill>
                <a:srgbClr val="FFFFFF"/>
              </a:solidFill>
              <a:latin typeface="Arial"/>
            </a:endParaRPr>
          </a:p>
        </p:txBody>
      </p:sp>
      <p:sp>
        <p:nvSpPr>
          <p:cNvPr id="103" name="TextBox 102">
            <a:extLst>
              <a:ext uri="{FF2B5EF4-FFF2-40B4-BE49-F238E27FC236}">
                <a16:creationId xmlns:a16="http://schemas.microsoft.com/office/drawing/2014/main" id="{A89980D5-737A-4FE6-9184-34B7B1581E87}"/>
              </a:ext>
            </a:extLst>
          </p:cNvPr>
          <p:cNvSpPr txBox="1"/>
          <p:nvPr/>
        </p:nvSpPr>
        <p:spPr>
          <a:xfrm>
            <a:off x="5461989" y="2748889"/>
            <a:ext cx="914162" cy="914162"/>
          </a:xfrm>
          <a:prstGeom prst="rect">
            <a:avLst/>
          </a:prstGeom>
          <a:ln w="6350">
            <a:noFill/>
            <a:miter lim="800000"/>
          </a:ln>
        </p:spPr>
        <p:txBody>
          <a:bodyPr vert="horz" wrap="square" lIns="0" tIns="0" rIns="0" bIns="0" rtlCol="0">
            <a:noAutofit/>
          </a:bodyPr>
          <a:lstStyle/>
          <a:p>
            <a:pPr defTabSz="914126">
              <a:spcBef>
                <a:spcPts val="300"/>
              </a:spcBef>
              <a:spcAft>
                <a:spcPts val="300"/>
              </a:spcAft>
            </a:pPr>
            <a:endParaRPr lang="en-US" sz="1600">
              <a:solidFill>
                <a:srgbClr val="000000"/>
              </a:solidFill>
              <a:latin typeface="Arial"/>
            </a:endParaRPr>
          </a:p>
        </p:txBody>
      </p:sp>
      <p:pic>
        <p:nvPicPr>
          <p:cNvPr id="5122" name="Picture 2" descr="Vizimpro Full Prescribing Information, Dosage &amp; Side Effects | MIMS Malaysia">
            <a:extLst>
              <a:ext uri="{FF2B5EF4-FFF2-40B4-BE49-F238E27FC236}">
                <a16:creationId xmlns:a16="http://schemas.microsoft.com/office/drawing/2014/main" id="{3ADA5AE9-B94C-47E4-84EA-8CDF7015E6F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34602" y="1509974"/>
            <a:ext cx="453172" cy="24428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ELREXFIO REMS | elranatamab-bcmm - Home">
            <a:extLst>
              <a:ext uri="{FF2B5EF4-FFF2-40B4-BE49-F238E27FC236}">
                <a16:creationId xmlns:a16="http://schemas.microsoft.com/office/drawing/2014/main" id="{09D76E9B-F15B-C0BB-8B25-BDFCA574C57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23235" y="1417329"/>
            <a:ext cx="1229400" cy="53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2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7C6D0F-A147-2614-C426-959846BC55E6}"/>
              </a:ext>
            </a:extLst>
          </p:cNvPr>
          <p:cNvSpPr txBox="1"/>
          <p:nvPr/>
        </p:nvSpPr>
        <p:spPr>
          <a:xfrm>
            <a:off x="148979" y="5476589"/>
            <a:ext cx="1651246" cy="532197"/>
          </a:xfrm>
          <a:prstGeom prst="rect">
            <a:avLst/>
          </a:prstGeom>
          <a:noFill/>
        </p:spPr>
        <p:txBody>
          <a:bodyPr wrap="square" lIns="0">
            <a:spAutoFit/>
          </a:bodyPr>
          <a:lstStyle/>
          <a:p>
            <a:pPr marL="0" marR="203078" lvl="0" indent="0" algn="l" defTabSz="914400" rtl="0" eaLnBrk="1" fontAlgn="auto" latinLnBrk="0" hangingPunct="1">
              <a:lnSpc>
                <a:spcPct val="123200"/>
              </a:lnSpc>
              <a:spcBef>
                <a:spcPts val="5"/>
              </a:spcBef>
              <a:spcAft>
                <a:spcPts val="0"/>
              </a:spcAft>
              <a:buClr>
                <a:srgbClr val="000000"/>
              </a:buClr>
              <a:buSzTx/>
              <a:buFont typeface="Arial"/>
              <a:buNone/>
              <a:tabLst/>
              <a:defRPr/>
            </a:pPr>
            <a:r>
              <a:rPr kumimoji="0" lang="en-US" sz="800" b="0" i="0" u="none" strike="noStrike" kern="0" cap="none" spc="0" normalizeH="0" baseline="0" noProof="0" dirty="0">
                <a:ln>
                  <a:noFill/>
                </a:ln>
                <a:solidFill>
                  <a:prstClr val="black"/>
                </a:solidFill>
                <a:effectLst/>
                <a:uLnTx/>
                <a:uFillTx/>
                <a:latin typeface="Arial"/>
                <a:cs typeface="Arial"/>
                <a:sym typeface="Arial"/>
              </a:rPr>
              <a:t>Anticalin</a:t>
            </a:r>
            <a:r>
              <a:rPr kumimoji="0" lang="en-US" sz="800" b="0" i="0" u="none" strike="noStrike" kern="0" cap="none" spc="0" normalizeH="0" baseline="30000" noProof="0" dirty="0">
                <a:ln>
                  <a:noFill/>
                </a:ln>
                <a:solidFill>
                  <a:prstClr val="black"/>
                </a:solidFill>
                <a:effectLst/>
                <a:uLnTx/>
                <a:uFillTx/>
                <a:latin typeface="Arial"/>
                <a:cs typeface="Arial"/>
                <a:sym typeface="Arial"/>
              </a:rPr>
              <a:t>®</a:t>
            </a:r>
            <a:r>
              <a:rPr kumimoji="0" lang="en-US" sz="800" b="0" i="0" u="none" strike="noStrike" kern="0" cap="none" spc="0" normalizeH="0" baseline="0" noProof="0" dirty="0">
                <a:ln>
                  <a:noFill/>
                </a:ln>
                <a:solidFill>
                  <a:prstClr val="black"/>
                </a:solidFill>
                <a:effectLst/>
                <a:uLnTx/>
                <a:uFillTx/>
                <a:latin typeface="Arial"/>
                <a:cs typeface="Arial"/>
                <a:sym typeface="Arial"/>
              </a:rPr>
              <a:t> is a registered US trademark of Pieris Pharmaceuticals Gmbh</a:t>
            </a:r>
          </a:p>
        </p:txBody>
      </p:sp>
      <p:sp>
        <p:nvSpPr>
          <p:cNvPr id="4" name="TextBox 3">
            <a:extLst>
              <a:ext uri="{FF2B5EF4-FFF2-40B4-BE49-F238E27FC236}">
                <a16:creationId xmlns:a16="http://schemas.microsoft.com/office/drawing/2014/main" id="{402B8E5B-5D7A-05EC-A027-94370F4BAF4E}"/>
              </a:ext>
            </a:extLst>
          </p:cNvPr>
          <p:cNvSpPr txBox="1"/>
          <p:nvPr/>
        </p:nvSpPr>
        <p:spPr>
          <a:xfrm>
            <a:off x="148979" y="3537597"/>
            <a:ext cx="1651246" cy="193899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Efficacy and safety of these products, for the uses identified within, are currently under investigation.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Regulatory approval of any of these products or uses is dependent on the completion of the study programs and review by regulatory authorities. The clinical trial information is available at www.clinicaltrials.gov. This information </a:t>
            </a:r>
            <a:br>
              <a:rPr kumimoji="0" lang="en-US" sz="800" b="0" i="0" u="none" strike="noStrike" kern="0" cap="none" spc="0" normalizeH="0" baseline="0" noProof="0" dirty="0">
                <a:ln>
                  <a:noFill/>
                </a:ln>
                <a:solidFill>
                  <a:srgbClr val="000000"/>
                </a:solidFill>
                <a:effectLst/>
                <a:uLnTx/>
                <a:uFillTx/>
                <a:latin typeface="Arial"/>
                <a:cs typeface="Arial"/>
                <a:sym typeface="Arial"/>
              </a:rPr>
            </a:br>
            <a:r>
              <a:rPr kumimoji="0" lang="en-US" sz="800" b="0" i="0" u="none" strike="noStrike" kern="0" cap="none" spc="0" normalizeH="0" baseline="0" noProof="0" dirty="0">
                <a:ln>
                  <a:noFill/>
                </a:ln>
                <a:solidFill>
                  <a:srgbClr val="000000"/>
                </a:solidFill>
                <a:effectLst/>
                <a:uLnTx/>
                <a:uFillTx/>
                <a:latin typeface="Arial"/>
                <a:cs typeface="Arial"/>
                <a:sym typeface="Arial"/>
              </a:rPr>
              <a:t>is current as of June,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 </a:t>
            </a:r>
          </a:p>
        </p:txBody>
      </p:sp>
      <p:pic>
        <p:nvPicPr>
          <p:cNvPr id="1832" name="Picture 1831">
            <a:extLst>
              <a:ext uri="{FF2B5EF4-FFF2-40B4-BE49-F238E27FC236}">
                <a16:creationId xmlns:a16="http://schemas.microsoft.com/office/drawing/2014/main" id="{E6DAD40C-3733-7352-EF5E-097E8655F392}"/>
              </a:ext>
            </a:extLst>
          </p:cNvPr>
          <p:cNvPicPr>
            <a:picLocks noChangeAspect="1"/>
          </p:cNvPicPr>
          <p:nvPr/>
        </p:nvPicPr>
        <p:blipFill>
          <a:blip r:embed="rId3"/>
          <a:stretch>
            <a:fillRect/>
          </a:stretch>
        </p:blipFill>
        <p:spPr>
          <a:xfrm>
            <a:off x="1906097" y="134982"/>
            <a:ext cx="10133749" cy="6276434"/>
          </a:xfrm>
          <a:prstGeom prst="rect">
            <a:avLst/>
          </a:prstGeom>
        </p:spPr>
      </p:pic>
    </p:spTree>
    <p:extLst>
      <p:ext uri="{BB962C8B-B14F-4D97-AF65-F5344CB8AC3E}">
        <p14:creationId xmlns:p14="http://schemas.microsoft.com/office/powerpoint/2010/main" val="2615956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0" name="object 6">
            <a:extLst>
              <a:ext uri="{FF2B5EF4-FFF2-40B4-BE49-F238E27FC236}">
                <a16:creationId xmlns:a16="http://schemas.microsoft.com/office/drawing/2014/main" id="{1F2915F4-21E1-CC4E-29CF-0505377258B1}"/>
              </a:ext>
            </a:extLst>
          </p:cNvPr>
          <p:cNvSpPr/>
          <p:nvPr/>
        </p:nvSpPr>
        <p:spPr>
          <a:xfrm>
            <a:off x="5725451" y="986542"/>
            <a:ext cx="2044269" cy="529314"/>
          </a:xfrm>
          <a:custGeom>
            <a:avLst/>
            <a:gdLst/>
            <a:ahLst/>
            <a:cxnLst/>
            <a:rect l="l" t="t" r="r" b="b"/>
            <a:pathLst>
              <a:path w="2045334" h="529590">
                <a:moveTo>
                  <a:pt x="2044941" y="0"/>
                </a:moveTo>
                <a:lnTo>
                  <a:pt x="0" y="0"/>
                </a:lnTo>
                <a:lnTo>
                  <a:pt x="0" y="529501"/>
                </a:lnTo>
                <a:lnTo>
                  <a:pt x="2044941" y="529501"/>
                </a:lnTo>
                <a:lnTo>
                  <a:pt x="2044941" y="0"/>
                </a:lnTo>
                <a:close/>
              </a:path>
            </a:pathLst>
          </a:custGeom>
          <a:solidFill>
            <a:srgbClr val="F43EA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41" name="object 7">
            <a:extLst>
              <a:ext uri="{FF2B5EF4-FFF2-40B4-BE49-F238E27FC236}">
                <a16:creationId xmlns:a16="http://schemas.microsoft.com/office/drawing/2014/main" id="{DF438494-CC2F-2AE8-B467-98BE02F8BBCB}"/>
              </a:ext>
            </a:extLst>
          </p:cNvPr>
          <p:cNvSpPr txBox="1"/>
          <p:nvPr/>
        </p:nvSpPr>
        <p:spPr>
          <a:xfrm>
            <a:off x="5725453" y="1105013"/>
            <a:ext cx="2034115" cy="261795"/>
          </a:xfrm>
          <a:prstGeom prst="rect">
            <a:avLst/>
          </a:prstGeom>
          <a:solidFill>
            <a:srgbClr val="F43EAA"/>
          </a:solidFill>
        </p:spPr>
        <p:txBody>
          <a:bodyPr vert="horz" wrap="square" lIns="0" tIns="13329" rIns="0" bIns="0" rtlCol="0">
            <a:noAutofit/>
          </a:bodyPr>
          <a:lstStyle/>
          <a:p>
            <a:pPr marL="448041" marR="1155641" lvl="0" indent="0" algn="l" defTabSz="914400" rtl="0" eaLnBrk="1" fontAlgn="auto" latinLnBrk="0" hangingPunct="1">
              <a:lnSpc>
                <a:spcPct val="103400"/>
              </a:lnSpc>
              <a:spcBef>
                <a:spcPts val="105"/>
              </a:spcBef>
              <a:spcAft>
                <a:spcPts val="0"/>
              </a:spcAft>
              <a:buClr>
                <a:srgbClr val="000000"/>
              </a:buClr>
              <a:buSzTx/>
              <a:buFont typeface="Arial"/>
              <a:buNone/>
              <a:tabLst/>
              <a:defRPr/>
            </a:pPr>
            <a:r>
              <a:rPr kumimoji="0" sz="800" b="1" i="0" u="none" strike="noStrike" kern="0" cap="none" spc="-10" normalizeH="0" baseline="0" noProof="0" dirty="0">
                <a:ln>
                  <a:noFill/>
                </a:ln>
                <a:solidFill>
                  <a:srgbClr val="FFFFFF"/>
                </a:solidFill>
                <a:effectLst/>
                <a:uLnTx/>
                <a:uFillTx/>
                <a:latin typeface="Arial"/>
                <a:cs typeface="Noto Sans SemBd"/>
                <a:sym typeface="Arial"/>
              </a:rPr>
              <a:t>BREAST CANCER</a:t>
            </a:r>
            <a:endParaRPr kumimoji="0" sz="800" b="0" i="0" u="none" strike="noStrike" kern="0" cap="none" spc="0" normalizeH="0" baseline="0" noProof="0" dirty="0">
              <a:ln>
                <a:noFill/>
              </a:ln>
              <a:solidFill>
                <a:srgbClr val="000000"/>
              </a:solidFill>
              <a:effectLst/>
              <a:uLnTx/>
              <a:uFillTx/>
              <a:latin typeface="Arial"/>
              <a:cs typeface="Noto Sans SemBd"/>
              <a:sym typeface="Arial"/>
            </a:endParaRPr>
          </a:p>
        </p:txBody>
      </p:sp>
      <p:pic>
        <p:nvPicPr>
          <p:cNvPr id="1842" name="object 8">
            <a:extLst>
              <a:ext uri="{FF2B5EF4-FFF2-40B4-BE49-F238E27FC236}">
                <a16:creationId xmlns:a16="http://schemas.microsoft.com/office/drawing/2014/main" id="{6FA3CDB2-2009-E846-DB46-4B571AE6F11D}"/>
              </a:ext>
            </a:extLst>
          </p:cNvPr>
          <p:cNvPicPr/>
          <p:nvPr/>
        </p:nvPicPr>
        <p:blipFill>
          <a:blip r:embed="rId3" cstate="print"/>
          <a:stretch>
            <a:fillRect/>
          </a:stretch>
        </p:blipFill>
        <p:spPr>
          <a:xfrm>
            <a:off x="5868343" y="1139022"/>
            <a:ext cx="229813" cy="224089"/>
          </a:xfrm>
          <a:prstGeom prst="rect">
            <a:avLst/>
          </a:prstGeom>
          <a:solidFill>
            <a:srgbClr val="F43EAA"/>
          </a:solidFill>
        </p:spPr>
      </p:pic>
      <p:sp>
        <p:nvSpPr>
          <p:cNvPr id="1843" name="object 9">
            <a:extLst>
              <a:ext uri="{FF2B5EF4-FFF2-40B4-BE49-F238E27FC236}">
                <a16:creationId xmlns:a16="http://schemas.microsoft.com/office/drawing/2014/main" id="{7EC08AE7-D772-2BAB-EB85-3DF2CB315FFC}"/>
              </a:ext>
            </a:extLst>
          </p:cNvPr>
          <p:cNvSpPr/>
          <p:nvPr/>
        </p:nvSpPr>
        <p:spPr>
          <a:xfrm>
            <a:off x="5727013" y="5055648"/>
            <a:ext cx="2037288" cy="517889"/>
          </a:xfrm>
          <a:custGeom>
            <a:avLst/>
            <a:gdLst/>
            <a:ahLst/>
            <a:cxnLst/>
            <a:rect l="l" t="t" r="r" b="b"/>
            <a:pathLst>
              <a:path w="2038350" h="518160">
                <a:moveTo>
                  <a:pt x="2037854" y="0"/>
                </a:moveTo>
                <a:lnTo>
                  <a:pt x="0" y="0"/>
                </a:lnTo>
                <a:lnTo>
                  <a:pt x="0" y="517956"/>
                </a:lnTo>
                <a:lnTo>
                  <a:pt x="2037854" y="517956"/>
                </a:lnTo>
                <a:lnTo>
                  <a:pt x="2037854" y="0"/>
                </a:lnTo>
                <a:close/>
              </a:path>
            </a:pathLst>
          </a:custGeom>
          <a:solidFill>
            <a:srgbClr val="36B8F2"/>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44" name="object 10">
            <a:extLst>
              <a:ext uri="{FF2B5EF4-FFF2-40B4-BE49-F238E27FC236}">
                <a16:creationId xmlns:a16="http://schemas.microsoft.com/office/drawing/2014/main" id="{87553166-B610-16B3-73B8-649AFF69574A}"/>
              </a:ext>
            </a:extLst>
          </p:cNvPr>
          <p:cNvSpPr txBox="1"/>
          <p:nvPr/>
        </p:nvSpPr>
        <p:spPr>
          <a:xfrm>
            <a:off x="5727013" y="5055649"/>
            <a:ext cx="2037288" cy="379073"/>
          </a:xfrm>
          <a:prstGeom prst="rect">
            <a:avLst/>
          </a:prstGeom>
          <a:solidFill>
            <a:srgbClr val="36B8F2"/>
          </a:solidFill>
        </p:spPr>
        <p:txBody>
          <a:bodyPr vert="horz" wrap="square" lIns="0" tIns="7616" rIns="0" bIns="0" rtlCol="0">
            <a:noAutofit/>
          </a:bodyPr>
          <a:lstStyle/>
          <a:p>
            <a:pPr marL="0" marR="0" lvl="0" indent="0" algn="l" defTabSz="914400" rtl="0" eaLnBrk="1" fontAlgn="auto" latinLnBrk="0" hangingPunct="1">
              <a:lnSpc>
                <a:spcPct val="100000"/>
              </a:lnSpc>
              <a:spcBef>
                <a:spcPts val="6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Times New Roman"/>
              <a:sym typeface="Arial"/>
            </a:endParaRPr>
          </a:p>
          <a:p>
            <a:pPr marL="446772" marR="532445" lvl="0" indent="0" algn="l" defTabSz="914400" rtl="0" eaLnBrk="1" fontAlgn="auto" latinLnBrk="0" hangingPunct="1">
              <a:lnSpc>
                <a:spcPct val="103400"/>
              </a:lnSpc>
              <a:spcBef>
                <a:spcPts val="5"/>
              </a:spcBef>
              <a:spcAft>
                <a:spcPts val="0"/>
              </a:spcAft>
              <a:buClr>
                <a:srgbClr val="000000"/>
              </a:buClr>
              <a:buSzTx/>
              <a:buFont typeface="Arial"/>
              <a:buNone/>
              <a:tabLst/>
              <a:defRPr/>
            </a:pPr>
            <a:r>
              <a:rPr kumimoji="0" sz="800" b="1" i="0" u="none" strike="noStrike" kern="0" cap="none" spc="-10" normalizeH="0" baseline="0" noProof="0" dirty="0">
                <a:ln>
                  <a:noFill/>
                </a:ln>
                <a:solidFill>
                  <a:srgbClr val="FFFFFF"/>
                </a:solidFill>
                <a:effectLst/>
                <a:uLnTx/>
                <a:uFillTx/>
                <a:latin typeface="Arial"/>
                <a:cs typeface="Noto Sans SemBd"/>
                <a:sym typeface="Arial"/>
              </a:rPr>
              <a:t>GASTROINTESTINAL CANCER</a:t>
            </a:r>
            <a:endParaRPr kumimoji="0" sz="800" b="0" i="0" u="none" strike="noStrike" kern="0" cap="none" spc="0" normalizeH="0" baseline="0" noProof="0" dirty="0">
              <a:ln>
                <a:noFill/>
              </a:ln>
              <a:solidFill>
                <a:srgbClr val="000000"/>
              </a:solidFill>
              <a:effectLst/>
              <a:uLnTx/>
              <a:uFillTx/>
              <a:latin typeface="Arial"/>
              <a:cs typeface="Noto Sans SemBd"/>
              <a:sym typeface="Arial"/>
            </a:endParaRPr>
          </a:p>
        </p:txBody>
      </p:sp>
      <p:pic>
        <p:nvPicPr>
          <p:cNvPr id="1845" name="object 11">
            <a:extLst>
              <a:ext uri="{FF2B5EF4-FFF2-40B4-BE49-F238E27FC236}">
                <a16:creationId xmlns:a16="http://schemas.microsoft.com/office/drawing/2014/main" id="{93BAC94C-6C7E-1268-1A66-8BFEDCFD0F23}"/>
              </a:ext>
            </a:extLst>
          </p:cNvPr>
          <p:cNvPicPr/>
          <p:nvPr/>
        </p:nvPicPr>
        <p:blipFill>
          <a:blip r:embed="rId4" cstate="print"/>
          <a:stretch>
            <a:fillRect/>
          </a:stretch>
        </p:blipFill>
        <p:spPr>
          <a:xfrm>
            <a:off x="5871383" y="5189461"/>
            <a:ext cx="246455" cy="240310"/>
          </a:xfrm>
          <a:prstGeom prst="rect">
            <a:avLst/>
          </a:prstGeom>
          <a:solidFill>
            <a:srgbClr val="36B8F2"/>
          </a:solidFill>
        </p:spPr>
      </p:pic>
      <p:sp>
        <p:nvSpPr>
          <p:cNvPr id="1846" name="object 12">
            <a:hlinkClick r:id="" action="ppaction://noaction"/>
            <a:extLst>
              <a:ext uri="{FF2B5EF4-FFF2-40B4-BE49-F238E27FC236}">
                <a16:creationId xmlns:a16="http://schemas.microsoft.com/office/drawing/2014/main" id="{BC2946A7-2B23-8C99-7EB9-FD4899CE43A8}"/>
              </a:ext>
            </a:extLst>
          </p:cNvPr>
          <p:cNvSpPr txBox="1"/>
          <p:nvPr/>
        </p:nvSpPr>
        <p:spPr>
          <a:xfrm>
            <a:off x="6777325" y="5629326"/>
            <a:ext cx="982468" cy="526206"/>
          </a:xfrm>
          <a:prstGeom prst="rect">
            <a:avLst/>
          </a:prstGeom>
          <a:solidFill>
            <a:srgbClr val="36B8F2"/>
          </a:solidFill>
        </p:spPr>
        <p:txBody>
          <a:bodyPr vert="horz" wrap="square" lIns="0" tIns="31099" rIns="0" bIns="0" rtlCol="0">
            <a:noAutofit/>
          </a:bodyPr>
          <a:lstStyle/>
          <a:p>
            <a:pPr marL="42519" marR="247502" lvl="0" indent="0" algn="l" defTabSz="914400" rtl="0" eaLnBrk="1" fontAlgn="auto" latinLnBrk="0" hangingPunct="1">
              <a:lnSpc>
                <a:spcPct val="99600"/>
              </a:lnSpc>
              <a:spcBef>
                <a:spcPts val="24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Encorafenib</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a:t>
            </a:r>
            <a:r>
              <a:rPr kumimoji="0" sz="600" b="1" i="1" u="none" strike="noStrike" kern="0" cap="none" spc="-25" normalizeH="0" baseline="0" noProof="0" dirty="0">
                <a:ln>
                  <a:noFill/>
                </a:ln>
                <a:solidFill>
                  <a:srgbClr val="FFFFFF"/>
                </a:solidFill>
                <a:effectLst/>
                <a:uLnTx/>
                <a:uFillTx/>
                <a:latin typeface="Arial"/>
                <a:cs typeface="Noto Sans SemBd"/>
                <a:sym typeface="Arial"/>
              </a:rPr>
              <a:t>BRAF</a:t>
            </a:r>
            <a:r>
              <a:rPr kumimoji="0" sz="600" b="1" i="1"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Inhibitor</a:t>
            </a:r>
            <a:r>
              <a:rPr kumimoji="0" sz="60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50" normalizeH="0" baseline="0" noProof="0" dirty="0">
                <a:ln>
                  <a:noFill/>
                </a:ln>
                <a:solidFill>
                  <a:srgbClr val="FFFFFF"/>
                </a:solidFill>
                <a:effectLst/>
                <a:uLnTx/>
                <a:uFillTx/>
                <a:latin typeface="Arial"/>
                <a:cs typeface="Noto Sans SemBd"/>
                <a:sym typeface="Arial"/>
              </a:rPr>
              <a:t>+</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Anti </a:t>
            </a:r>
            <a:r>
              <a:rPr kumimoji="0" sz="600" b="1" i="0" u="none" strike="noStrike" kern="0" cap="none" spc="-25" normalizeH="0" baseline="0" noProof="0" dirty="0">
                <a:ln>
                  <a:noFill/>
                </a:ln>
                <a:solidFill>
                  <a:srgbClr val="FFFFFF"/>
                </a:solidFill>
                <a:effectLst/>
                <a:uLnTx/>
                <a:uFillTx/>
                <a:latin typeface="Arial"/>
                <a:cs typeface="Noto Sans SemBd"/>
                <a:sym typeface="Arial"/>
              </a:rPr>
              <a:t>EGFR</a:t>
            </a:r>
            <a:r>
              <a:rPr kumimoji="0" sz="600" b="1" i="0" u="none" strike="noStrike" kern="0" cap="none" spc="-20" normalizeH="0" baseline="0" noProof="0" dirty="0">
                <a:ln>
                  <a:noFill/>
                </a:ln>
                <a:solidFill>
                  <a:srgbClr val="FFFFFF"/>
                </a:solidFill>
                <a:effectLst/>
                <a:uLnTx/>
                <a:uFillTx/>
                <a:latin typeface="Arial"/>
                <a:cs typeface="Noto Sans SemBd"/>
                <a:sym typeface="Arial"/>
              </a:rPr>
              <a:t> </a:t>
            </a:r>
            <a:r>
              <a:rPr kumimoji="0" sz="600" b="1" i="0" u="none" strike="noStrike" kern="0" cap="none" spc="0" normalizeH="0" baseline="0" noProof="0" dirty="0">
                <a:ln>
                  <a:noFill/>
                </a:ln>
                <a:solidFill>
                  <a:srgbClr val="FFFFFF"/>
                </a:solidFill>
                <a:effectLst/>
                <a:uLnTx/>
                <a:uFillTx/>
                <a:latin typeface="Arial"/>
                <a:cs typeface="Noto Sans SemBd"/>
                <a:sym typeface="Arial"/>
              </a:rPr>
              <a:t>+</a:t>
            </a:r>
            <a:r>
              <a:rPr kumimoji="0" sz="600" b="1" i="0" u="none" strike="noStrike" kern="0" cap="none" spc="-15"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chemo)</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2519" marR="0" lvl="0" indent="0" algn="l" defTabSz="914400" rtl="0" eaLnBrk="1" fontAlgn="auto" latinLnBrk="0" hangingPunct="1">
              <a:lnSpc>
                <a:spcPct val="100000"/>
              </a:lnSpc>
              <a:spcBef>
                <a:spcPts val="14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 </a:t>
            </a:r>
            <a:r>
              <a:rPr kumimoji="0" sz="500" b="1" i="0" u="none" strike="noStrike" kern="0" cap="none" spc="0" normalizeH="0" baseline="0" noProof="0" dirty="0">
                <a:ln>
                  <a:noFill/>
                </a:ln>
                <a:solidFill>
                  <a:srgbClr val="FFFFFF"/>
                </a:solidFill>
                <a:effectLst/>
                <a:uLnTx/>
                <a:uFillTx/>
                <a:latin typeface="Arial"/>
                <a:cs typeface="Noto Sans SemBd"/>
                <a:sym typeface="Arial"/>
              </a:rPr>
              <a:t>(1L)</a:t>
            </a:r>
            <a:r>
              <a:rPr kumimoji="0" sz="500" b="1" i="0" u="none" strike="noStrike" kern="0" cap="none" spc="10" normalizeH="0" baseline="0" noProof="0" dirty="0">
                <a:ln>
                  <a:noFill/>
                </a:ln>
                <a:solidFill>
                  <a:srgbClr val="FFFFFF"/>
                </a:solidFill>
                <a:effectLst/>
                <a:uLnTx/>
                <a:uFillTx/>
                <a:latin typeface="Arial"/>
                <a:cs typeface="Noto Sans SemBd"/>
                <a:sym typeface="Arial"/>
              </a:rPr>
              <a:t> BRAFmu+ </a:t>
            </a:r>
            <a:r>
              <a:rPr kumimoji="0" sz="500" b="1" i="0" u="none" strike="noStrike" kern="0" cap="none" spc="-20" normalizeH="0" baseline="0" noProof="0" dirty="0">
                <a:ln>
                  <a:noFill/>
                </a:ln>
                <a:solidFill>
                  <a:srgbClr val="FFFFFF"/>
                </a:solidFill>
                <a:effectLst/>
                <a:uLnTx/>
                <a:uFillTx/>
                <a:latin typeface="Arial"/>
                <a:cs typeface="Noto Sans SemBd"/>
                <a:sym typeface="Arial"/>
              </a:rPr>
              <a:t>mCRC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47" name="object 13">
            <a:hlinkClick r:id="" action="ppaction://noaction"/>
            <a:extLst>
              <a:ext uri="{FF2B5EF4-FFF2-40B4-BE49-F238E27FC236}">
                <a16:creationId xmlns:a16="http://schemas.microsoft.com/office/drawing/2014/main" id="{82C1FD4A-B055-BB19-6C04-F35B57928C3B}"/>
              </a:ext>
            </a:extLst>
          </p:cNvPr>
          <p:cNvSpPr txBox="1"/>
          <p:nvPr/>
        </p:nvSpPr>
        <p:spPr>
          <a:xfrm>
            <a:off x="7837820" y="5641867"/>
            <a:ext cx="982468" cy="523121"/>
          </a:xfrm>
          <a:prstGeom prst="rect">
            <a:avLst/>
          </a:prstGeom>
          <a:solidFill>
            <a:srgbClr val="36B8F2"/>
          </a:solidFill>
        </p:spPr>
        <p:txBody>
          <a:bodyPr vert="horz" wrap="square" lIns="0" tIns="27926" rIns="0" bIns="0" rtlCol="0">
            <a:noAutofit/>
          </a:bodyPr>
          <a:lstStyle/>
          <a:p>
            <a:pPr marL="42519" marR="0" lvl="0" indent="0" algn="l" defTabSz="914400" rtl="0" eaLnBrk="1" fontAlgn="auto" latinLnBrk="0" hangingPunct="1">
              <a:lnSpc>
                <a:spcPct val="100000"/>
              </a:lnSpc>
              <a:spcBef>
                <a:spcPts val="22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Tucatinib</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2519"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0" normalizeH="0" baseline="0" noProof="0" dirty="0">
                <a:ln>
                  <a:noFill/>
                </a:ln>
                <a:solidFill>
                  <a:srgbClr val="FFFFFF"/>
                </a:solidFill>
                <a:effectLst/>
                <a:uLnTx/>
                <a:uFillTx/>
                <a:latin typeface="Arial"/>
                <a:cs typeface="Noto Sans SemBd"/>
                <a:sym typeface="Arial"/>
              </a:rPr>
              <a:t>(HER2</a:t>
            </a:r>
            <a:r>
              <a:rPr kumimoji="0" sz="600" b="1" i="0" u="none" strike="noStrike" kern="0" cap="none" spc="-15"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TKI)</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2519" marR="0" lvl="0" indent="0" algn="l" defTabSz="914400" rtl="0" eaLnBrk="1" fontAlgn="auto" latinLnBrk="0" hangingPunct="1">
              <a:lnSpc>
                <a:spcPct val="100000"/>
              </a:lnSpc>
              <a:spcBef>
                <a:spcPts val="14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(1L)</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HER2+ </a:t>
            </a:r>
            <a:r>
              <a:rPr kumimoji="0" sz="500" b="1" i="0" u="none" strike="noStrike" kern="0" cap="none" spc="-20" normalizeH="0" baseline="0" noProof="0" dirty="0">
                <a:ln>
                  <a:noFill/>
                </a:ln>
                <a:solidFill>
                  <a:srgbClr val="FFFFFF"/>
                </a:solidFill>
                <a:effectLst/>
                <a:uLnTx/>
                <a:uFillTx/>
                <a:latin typeface="Arial"/>
                <a:cs typeface="Noto Sans SemBd"/>
                <a:sym typeface="Arial"/>
              </a:rPr>
              <a:t>mCRC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2519" marR="0" lvl="0" indent="0" algn="l" defTabSz="914400" rtl="0" eaLnBrk="1" fontAlgn="auto" latinLnBrk="0" hangingPunct="1">
              <a:lnSpc>
                <a:spcPct val="100000"/>
              </a:lnSpc>
              <a:spcBef>
                <a:spcPts val="1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1B/2</a:t>
            </a:r>
            <a:r>
              <a:rPr kumimoji="0" sz="500" b="1" i="0" u="none" strike="noStrike" kern="0" cap="none" spc="14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HER2+</a:t>
            </a:r>
            <a:r>
              <a:rPr kumimoji="0" sz="500" b="1" i="0" u="none" strike="noStrike" kern="0" cap="none" spc="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GI</a:t>
            </a:r>
            <a:r>
              <a:rPr kumimoji="0" sz="500" b="1" i="0" u="none" strike="noStrike" kern="0" cap="none" spc="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Cancers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48" name="object 14">
            <a:hlinkClick r:id="" action="ppaction://noaction"/>
            <a:extLst>
              <a:ext uri="{FF2B5EF4-FFF2-40B4-BE49-F238E27FC236}">
                <a16:creationId xmlns:a16="http://schemas.microsoft.com/office/drawing/2014/main" id="{2AC424B2-75F5-A84D-AB49-2187C9419FBE}"/>
              </a:ext>
            </a:extLst>
          </p:cNvPr>
          <p:cNvSpPr txBox="1"/>
          <p:nvPr/>
        </p:nvSpPr>
        <p:spPr>
          <a:xfrm>
            <a:off x="5725451" y="4479090"/>
            <a:ext cx="981832" cy="517889"/>
          </a:xfrm>
          <a:prstGeom prst="rect">
            <a:avLst/>
          </a:prstGeom>
          <a:solidFill>
            <a:srgbClr val="542D1C"/>
          </a:solidFill>
        </p:spPr>
        <p:txBody>
          <a:bodyPr vert="horz" wrap="square" lIns="0" tIns="60293" rIns="0" bIns="0" rtlCol="0">
            <a:noAutofit/>
          </a:bodyPr>
          <a:lstStyle/>
          <a:p>
            <a:pPr marL="59654" marR="0" lvl="0" indent="0" algn="l" defTabSz="914400" rtl="0" eaLnBrk="1" fontAlgn="auto" latinLnBrk="0" hangingPunct="1">
              <a:lnSpc>
                <a:spcPct val="100000"/>
              </a:lnSpc>
              <a:spcBef>
                <a:spcPts val="47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Brentuximab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59654"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(CD30-</a:t>
            </a:r>
            <a:r>
              <a:rPr kumimoji="0" sz="600" b="1" i="0" u="none" strike="noStrike" kern="0" cap="none" spc="-20" normalizeH="0" baseline="0" noProof="0" dirty="0">
                <a:ln>
                  <a:noFill/>
                </a:ln>
                <a:solidFill>
                  <a:srgbClr val="FFFFFF"/>
                </a:solidFill>
                <a:effectLst/>
                <a:uLnTx/>
                <a:uFillTx/>
                <a:latin typeface="Arial"/>
                <a:cs typeface="Noto Sans SemBd"/>
                <a:sym typeface="Arial"/>
              </a:rPr>
              <a:t>directed-ADC)</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59654" marR="0" lvl="0" indent="0" algn="l" defTabSz="914400" rtl="0" eaLnBrk="1" fontAlgn="auto" latinLnBrk="0" hangingPunct="1">
              <a:lnSpc>
                <a:spcPct val="100000"/>
              </a:lnSpc>
              <a:spcBef>
                <a:spcPts val="14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NSCLC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59654" marR="0" lvl="0" indent="0" algn="l" defTabSz="914400" rtl="0" eaLnBrk="1" fontAlgn="auto" latinLnBrk="0" hangingPunct="1">
              <a:lnSpc>
                <a:spcPct val="100000"/>
              </a:lnSpc>
              <a:spcBef>
                <a:spcPts val="1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SCCHN</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49" name="object 15">
            <a:hlinkClick r:id="" action="ppaction://noaction"/>
            <a:extLst>
              <a:ext uri="{FF2B5EF4-FFF2-40B4-BE49-F238E27FC236}">
                <a16:creationId xmlns:a16="http://schemas.microsoft.com/office/drawing/2014/main" id="{D787E99A-2B83-A0E6-DC27-18430E9D5576}"/>
              </a:ext>
            </a:extLst>
          </p:cNvPr>
          <p:cNvSpPr txBox="1"/>
          <p:nvPr/>
        </p:nvSpPr>
        <p:spPr>
          <a:xfrm>
            <a:off x="7838023" y="4482359"/>
            <a:ext cx="981832" cy="527780"/>
          </a:xfrm>
          <a:prstGeom prst="rect">
            <a:avLst/>
          </a:prstGeom>
          <a:solidFill>
            <a:srgbClr val="542D1C"/>
          </a:solidFill>
        </p:spPr>
        <p:txBody>
          <a:bodyPr vert="horz" wrap="square" lIns="0" tIns="60928" rIns="0" bIns="0" rtlCol="0">
            <a:noAutofit/>
          </a:bodyPr>
          <a:lstStyle/>
          <a:p>
            <a:pPr marL="59654" marR="141521" lvl="0" indent="0" algn="l" defTabSz="914400" rtl="0" eaLnBrk="1" fontAlgn="auto" latinLnBrk="0" hangingPunct="1">
              <a:lnSpc>
                <a:spcPct val="99600"/>
              </a:lnSpc>
              <a:spcBef>
                <a:spcPts val="480"/>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Sigvotatug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(Integrin</a:t>
            </a:r>
            <a:r>
              <a:rPr kumimoji="0" sz="600" b="1" i="0" u="none" strike="noStrike" kern="0" cap="none" spc="75"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beta-</a:t>
            </a:r>
            <a:r>
              <a:rPr kumimoji="0" sz="600" b="1" i="0" u="none" strike="noStrike" kern="0" cap="none" spc="-50" normalizeH="0" baseline="0" noProof="0" dirty="0">
                <a:ln>
                  <a:noFill/>
                </a:ln>
                <a:solidFill>
                  <a:srgbClr val="FFFFFF"/>
                </a:solidFill>
                <a:effectLst/>
                <a:uLnTx/>
                <a:uFillTx/>
                <a:latin typeface="Arial"/>
                <a:cs typeface="Noto Sans SemBd"/>
                <a:sym typeface="Arial"/>
              </a:rPr>
              <a:t>6</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directed</a:t>
            </a:r>
            <a:r>
              <a:rPr kumimoji="0" sz="60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59654" marR="0" lvl="0" indent="0" algn="l" defTabSz="914400" rtl="0" eaLnBrk="1" fontAlgn="auto" latinLnBrk="0" hangingPunct="1">
              <a:lnSpc>
                <a:spcPct val="100000"/>
              </a:lnSpc>
              <a:spcBef>
                <a:spcPts val="14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NSCLC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50" name="object 16">
            <a:hlinkClick r:id="" action="ppaction://noaction"/>
            <a:extLst>
              <a:ext uri="{FF2B5EF4-FFF2-40B4-BE49-F238E27FC236}">
                <a16:creationId xmlns:a16="http://schemas.microsoft.com/office/drawing/2014/main" id="{5F53B0C6-E57E-F0A8-0F8D-86E987B5E96C}"/>
              </a:ext>
            </a:extLst>
          </p:cNvPr>
          <p:cNvSpPr txBox="1"/>
          <p:nvPr/>
        </p:nvSpPr>
        <p:spPr>
          <a:xfrm>
            <a:off x="7838023" y="3903007"/>
            <a:ext cx="981832" cy="522333"/>
          </a:xfrm>
          <a:prstGeom prst="rect">
            <a:avLst/>
          </a:prstGeom>
          <a:solidFill>
            <a:srgbClr val="542D1C"/>
          </a:solidFill>
        </p:spPr>
        <p:txBody>
          <a:bodyPr vert="horz" wrap="square" lIns="0" tIns="60293" rIns="0" bIns="0" rtlCol="0">
            <a:noAutofit/>
          </a:bodyPr>
          <a:lstStyle/>
          <a:p>
            <a:pPr marL="59654" marR="0" lvl="0" indent="0" algn="l" defTabSz="914400" rtl="0" eaLnBrk="1" fontAlgn="auto" latinLnBrk="0" hangingPunct="1">
              <a:lnSpc>
                <a:spcPct val="100000"/>
              </a:lnSpc>
              <a:spcBef>
                <a:spcPts val="47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Sasanlimab</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59654"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(Anti-PD-1)</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59654" marR="0" lvl="0" indent="0" algn="l" defTabSz="914400" rtl="0" eaLnBrk="1" fontAlgn="auto" latinLnBrk="0" hangingPunct="1">
              <a:lnSpc>
                <a:spcPct val="100000"/>
              </a:lnSpc>
              <a:spcBef>
                <a:spcPts val="14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1B/2</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NSCLC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51" name="object 17">
            <a:hlinkClick r:id="rId5" action="ppaction://hlinksldjump"/>
            <a:extLst>
              <a:ext uri="{FF2B5EF4-FFF2-40B4-BE49-F238E27FC236}">
                <a16:creationId xmlns:a16="http://schemas.microsoft.com/office/drawing/2014/main" id="{F0950CD1-F510-E026-7456-8E894BA64592}"/>
              </a:ext>
            </a:extLst>
          </p:cNvPr>
          <p:cNvSpPr txBox="1"/>
          <p:nvPr/>
        </p:nvSpPr>
        <p:spPr>
          <a:xfrm>
            <a:off x="3625889" y="3320196"/>
            <a:ext cx="981832" cy="521739"/>
          </a:xfrm>
          <a:prstGeom prst="rect">
            <a:avLst/>
          </a:prstGeom>
          <a:solidFill>
            <a:schemeClr val="accent1">
              <a:lumMod val="75000"/>
            </a:schemeClr>
          </a:solidFill>
        </p:spPr>
        <p:txBody>
          <a:bodyPr vert="horz" wrap="square" lIns="0" tIns="36810" rIns="0" bIns="0" rtlCol="0">
            <a:noAutofit/>
          </a:bodyPr>
          <a:lstStyle/>
          <a:p>
            <a:pPr marL="36808" marR="208155" lvl="0" indent="0" algn="l" defTabSz="914400" rtl="0" eaLnBrk="1" fontAlgn="auto" latinLnBrk="0" hangingPunct="1">
              <a:lnSpc>
                <a:spcPct val="106000"/>
              </a:lnSpc>
              <a:spcBef>
                <a:spcPts val="290"/>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Integrin</a:t>
            </a:r>
            <a:r>
              <a:rPr kumimoji="0" sz="650" b="1" i="0" u="none" strike="noStrike" kern="0" cap="none" spc="3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alpha-</a:t>
            </a:r>
            <a:r>
              <a:rPr kumimoji="0" sz="650" b="1" i="0" u="none" strike="noStrike" kern="0" cap="none" spc="-25" normalizeH="0" baseline="0" noProof="0" dirty="0">
                <a:ln>
                  <a:noFill/>
                </a:ln>
                <a:solidFill>
                  <a:srgbClr val="FFFFFF"/>
                </a:solidFill>
                <a:effectLst/>
                <a:uLnTx/>
                <a:uFillTx/>
                <a:latin typeface="Arial"/>
                <a:cs typeface="Noto Sans SemBd"/>
                <a:sym typeface="Arial"/>
              </a:rPr>
              <a:t>V/</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beta-</a:t>
            </a:r>
            <a:r>
              <a:rPr kumimoji="0" sz="650" b="1" i="0" u="none" strike="noStrike" kern="0" cap="none" spc="0" normalizeH="0" baseline="0" noProof="0" dirty="0">
                <a:ln>
                  <a:noFill/>
                </a:ln>
                <a:solidFill>
                  <a:srgbClr val="FFFFFF"/>
                </a:solidFill>
                <a:effectLst/>
                <a:uLnTx/>
                <a:uFillTx/>
                <a:latin typeface="Arial"/>
                <a:cs typeface="Noto Sans SemBd"/>
                <a:sym typeface="Arial"/>
              </a:rPr>
              <a:t>8</a:t>
            </a:r>
            <a:r>
              <a:rPr kumimoji="0" sz="650" b="1" i="0" u="none" strike="noStrike" kern="0" cap="none" spc="2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Antagonist</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06940434)</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8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52" name="object 18">
            <a:hlinkClick r:id="" action="ppaction://noaction"/>
            <a:extLst>
              <a:ext uri="{FF2B5EF4-FFF2-40B4-BE49-F238E27FC236}">
                <a16:creationId xmlns:a16="http://schemas.microsoft.com/office/drawing/2014/main" id="{218BA298-EAD9-CF5B-F1DF-932CB1E3E3C7}"/>
              </a:ext>
            </a:extLst>
          </p:cNvPr>
          <p:cNvSpPr txBox="1"/>
          <p:nvPr/>
        </p:nvSpPr>
        <p:spPr>
          <a:xfrm>
            <a:off x="4681571" y="3321936"/>
            <a:ext cx="981832" cy="520000"/>
          </a:xfrm>
          <a:prstGeom prst="rect">
            <a:avLst/>
          </a:prstGeom>
          <a:solidFill>
            <a:schemeClr val="accent1">
              <a:lumMod val="75000"/>
            </a:schemeClr>
          </a:solidFill>
        </p:spPr>
        <p:txBody>
          <a:bodyPr vert="horz" wrap="square" lIns="0" tIns="56485" rIns="0" bIns="0" rtlCol="0">
            <a:noAutofit/>
          </a:bodyPr>
          <a:lstStyle/>
          <a:p>
            <a:pPr marL="46327" marR="0" lvl="0" indent="0" algn="l" defTabSz="914400" rtl="0" eaLnBrk="1" fontAlgn="auto" latinLnBrk="0" hangingPunct="1">
              <a:lnSpc>
                <a:spcPct val="100000"/>
              </a:lnSpc>
              <a:spcBef>
                <a:spcPts val="44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STING</a:t>
            </a:r>
            <a:r>
              <a:rPr kumimoji="0" sz="650" b="1" i="0" u="none" strike="noStrike" kern="0" cap="none" spc="-10" normalizeH="0" baseline="0" noProof="0" dirty="0">
                <a:ln>
                  <a:noFill/>
                </a:ln>
                <a:solidFill>
                  <a:srgbClr val="FFFFFF"/>
                </a:solidFill>
                <a:effectLst/>
                <a:uLnTx/>
                <a:uFillTx/>
                <a:latin typeface="Arial"/>
                <a:cs typeface="Noto Sans SemBd"/>
                <a:sym typeface="Arial"/>
              </a:rPr>
              <a:t> Agonist</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07820435)</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8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54" name="object 20">
            <a:hlinkClick r:id="" action="ppaction://noaction"/>
            <a:extLst>
              <a:ext uri="{FF2B5EF4-FFF2-40B4-BE49-F238E27FC236}">
                <a16:creationId xmlns:a16="http://schemas.microsoft.com/office/drawing/2014/main" id="{24C151FE-565F-E206-0F98-9E9543D32B5A}"/>
              </a:ext>
            </a:extLst>
          </p:cNvPr>
          <p:cNvSpPr txBox="1"/>
          <p:nvPr/>
        </p:nvSpPr>
        <p:spPr>
          <a:xfrm>
            <a:off x="3625889" y="2737622"/>
            <a:ext cx="981832" cy="520000"/>
          </a:xfrm>
          <a:prstGeom prst="rect">
            <a:avLst/>
          </a:prstGeom>
          <a:solidFill>
            <a:schemeClr val="accent1">
              <a:lumMod val="75000"/>
            </a:schemeClr>
          </a:solidFill>
        </p:spPr>
        <p:txBody>
          <a:bodyPr vert="horz" wrap="square" lIns="0" tIns="37445" rIns="0" bIns="0" rtlCol="0">
            <a:noAutofit/>
          </a:bodyPr>
          <a:lstStyle/>
          <a:p>
            <a:pPr marL="45057" marR="121213" lvl="0" indent="0" algn="l" defTabSz="914400" rtl="0" eaLnBrk="1" fontAlgn="auto" latinLnBrk="0" hangingPunct="1">
              <a:lnSpc>
                <a:spcPct val="110400"/>
              </a:lnSpc>
              <a:spcBef>
                <a:spcPts val="29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Felmetatug</a:t>
            </a:r>
            <a:r>
              <a:rPr kumimoji="0" sz="650" b="1" i="0" u="none" strike="noStrike" kern="0" cap="none" spc="1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30" normalizeH="0" baseline="0" noProof="0" dirty="0">
                <a:ln>
                  <a:noFill/>
                </a:ln>
                <a:solidFill>
                  <a:srgbClr val="FFFFFF"/>
                </a:solidFill>
                <a:effectLst/>
                <a:uLnTx/>
                <a:uFillTx/>
                <a:latin typeface="Arial"/>
                <a:cs typeface="Noto Sans SemBd"/>
                <a:sym typeface="Arial"/>
              </a:rPr>
              <a:t>(B7-H4-directed</a:t>
            </a:r>
            <a:r>
              <a:rPr kumimoji="0" sz="600" b="1" i="0" u="none" strike="noStrike" kern="0" cap="none" spc="75"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55" name="object 21">
            <a:hlinkClick r:id="" action="ppaction://noaction"/>
            <a:extLst>
              <a:ext uri="{FF2B5EF4-FFF2-40B4-BE49-F238E27FC236}">
                <a16:creationId xmlns:a16="http://schemas.microsoft.com/office/drawing/2014/main" id="{2ACB143A-919D-32B8-915C-7E87D6436AE0}"/>
              </a:ext>
            </a:extLst>
          </p:cNvPr>
          <p:cNvSpPr txBox="1"/>
          <p:nvPr/>
        </p:nvSpPr>
        <p:spPr>
          <a:xfrm>
            <a:off x="2580994" y="1562861"/>
            <a:ext cx="981832" cy="528387"/>
          </a:xfrm>
          <a:prstGeom prst="rect">
            <a:avLst/>
          </a:prstGeom>
          <a:solidFill>
            <a:schemeClr val="accent1">
              <a:lumMod val="75000"/>
            </a:schemeClr>
          </a:solidFill>
        </p:spPr>
        <p:txBody>
          <a:bodyPr vert="horz" wrap="square" lIns="0" tIns="62833" rIns="0" bIns="0" rtlCol="0">
            <a:noAutofit/>
          </a:bodyPr>
          <a:lstStyle/>
          <a:p>
            <a:pPr marL="48865" marR="439791" lvl="0" indent="0" algn="l" defTabSz="914400" rtl="0" eaLnBrk="1" fontAlgn="auto" latinLnBrk="0" hangingPunct="1">
              <a:lnSpc>
                <a:spcPct val="90600"/>
              </a:lnSpc>
              <a:spcBef>
                <a:spcPts val="495"/>
              </a:spcBef>
              <a:spcAft>
                <a:spcPts val="0"/>
              </a:spcAft>
              <a:buClr>
                <a:srgbClr val="000000"/>
              </a:buClr>
              <a:buSzTx/>
              <a:buFont typeface="Arial"/>
              <a:buNone/>
              <a:tabLst/>
              <a:defRPr/>
            </a:pPr>
            <a:r>
              <a:rPr kumimoji="0" lang="en-US" sz="650" b="1" i="0" u="none" strike="noStrike" kern="0" cap="none" spc="0" normalizeH="0" baseline="0" noProof="0" dirty="0">
                <a:ln>
                  <a:noFill/>
                </a:ln>
                <a:solidFill>
                  <a:srgbClr val="FFFFFF"/>
                </a:solidFill>
                <a:effectLst/>
                <a:uLnTx/>
                <a:uFillTx/>
                <a:latin typeface="Arial"/>
                <a:cs typeface="Noto Sans SemBd"/>
                <a:sym typeface="Arial"/>
              </a:rPr>
              <a:t>BRAFi Next</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Generation</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(PF-07799933)</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8865" marR="0" lvl="0" indent="0" algn="l" defTabSz="914400" rtl="0" eaLnBrk="1" fontAlgn="auto" latinLnBrk="0" hangingPunct="1">
              <a:lnSpc>
                <a:spcPct val="100000"/>
              </a:lnSpc>
              <a:spcBef>
                <a:spcPts val="8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56" name="object 22">
            <a:hlinkClick r:id="" action="ppaction://noaction"/>
            <a:extLst>
              <a:ext uri="{FF2B5EF4-FFF2-40B4-BE49-F238E27FC236}">
                <a16:creationId xmlns:a16="http://schemas.microsoft.com/office/drawing/2014/main" id="{F359877B-88BA-2A57-95AE-10C6C2413F25}"/>
              </a:ext>
            </a:extLst>
          </p:cNvPr>
          <p:cNvSpPr txBox="1"/>
          <p:nvPr/>
        </p:nvSpPr>
        <p:spPr>
          <a:xfrm>
            <a:off x="2580994" y="3897975"/>
            <a:ext cx="981832" cy="512811"/>
          </a:xfrm>
          <a:prstGeom prst="rect">
            <a:avLst/>
          </a:prstGeom>
          <a:solidFill>
            <a:schemeClr val="accent1">
              <a:lumMod val="75000"/>
            </a:schemeClr>
          </a:solidFill>
        </p:spPr>
        <p:txBody>
          <a:bodyPr vert="horz" wrap="square" lIns="0" tIns="57120" rIns="0" bIns="0" rtlCol="0">
            <a:noAutofit/>
          </a:bodyPr>
          <a:lstStyle/>
          <a:p>
            <a:pPr marL="46327" marR="0" lvl="0" indent="0" algn="l" defTabSz="914400" rtl="0" eaLnBrk="1" fontAlgn="auto" latinLnBrk="0" hangingPunct="1">
              <a:lnSpc>
                <a:spcPct val="100000"/>
              </a:lnSpc>
              <a:spcBef>
                <a:spcPts val="450"/>
              </a:spcBef>
              <a:spcAft>
                <a:spcPts val="0"/>
              </a:spcAft>
              <a:buClr>
                <a:srgbClr val="000000"/>
              </a:buClr>
              <a:buSzTx/>
              <a:buFont typeface="Arial"/>
              <a:buNone/>
              <a:tabLst/>
              <a:defRPr/>
            </a:pPr>
            <a:r>
              <a:rPr kumimoji="0" sz="650" b="1" i="0" u="none" strike="noStrike" kern="0" cap="none" spc="-30" normalizeH="0" baseline="0" noProof="0" dirty="0">
                <a:ln>
                  <a:noFill/>
                </a:ln>
                <a:solidFill>
                  <a:srgbClr val="FFFFFF"/>
                </a:solidFill>
                <a:effectLst/>
                <a:uLnTx/>
                <a:uFillTx/>
                <a:latin typeface="Arial"/>
                <a:cs typeface="Noto Sans SemBd"/>
                <a:sym typeface="Arial"/>
              </a:rPr>
              <a:t>CEACAM5-</a:t>
            </a:r>
            <a:r>
              <a:rPr kumimoji="0" sz="650" b="1" i="0" u="none" strike="noStrike" kern="0" cap="none" spc="-25" normalizeH="0" baseline="0" noProof="0" dirty="0">
                <a:ln>
                  <a:noFill/>
                </a:ln>
                <a:solidFill>
                  <a:srgbClr val="FFFFFF"/>
                </a:solidFill>
                <a:effectLst/>
                <a:uLnTx/>
                <a:uFillTx/>
                <a:latin typeface="Arial"/>
                <a:cs typeface="Noto Sans SemBd"/>
                <a:sym typeface="Arial"/>
              </a:rPr>
              <a:t>directed</a:t>
            </a:r>
            <a:r>
              <a:rPr kumimoji="0" sz="650" b="1" i="0" u="none" strike="noStrike" kern="0" cap="none" spc="60" normalizeH="0" baseline="0" noProof="0" dirty="0">
                <a:ln>
                  <a:noFill/>
                </a:ln>
                <a:solidFill>
                  <a:srgbClr val="FFFFFF"/>
                </a:solidFill>
                <a:effectLst/>
                <a:uLnTx/>
                <a:uFillTx/>
                <a:latin typeface="Arial"/>
                <a:cs typeface="Noto Sans SemBd"/>
                <a:sym typeface="Arial"/>
              </a:rPr>
              <a:t> </a:t>
            </a:r>
            <a:r>
              <a:rPr kumimoji="0" sz="650" b="1" i="0" u="none" strike="noStrike" kern="0" cap="none" spc="-25" normalizeH="0" baseline="0" noProof="0" dirty="0">
                <a:ln>
                  <a:noFill/>
                </a:ln>
                <a:solidFill>
                  <a:srgbClr val="FFFFFF"/>
                </a:solidFill>
                <a:effectLst/>
                <a:uLnTx/>
                <a:uFillTx/>
                <a:latin typeface="Arial"/>
                <a:cs typeface="Noto Sans SemBd"/>
                <a:sym typeface="Arial"/>
              </a:rPr>
              <a:t>ADC</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6327" marR="342059" lvl="0" indent="0" algn="l" defTabSz="914400" rtl="0" eaLnBrk="1" fontAlgn="auto" latinLnBrk="0" hangingPunct="1">
              <a:lnSpc>
                <a:spcPts val="650"/>
              </a:lnSpc>
              <a:spcBef>
                <a:spcPts val="15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08046050,</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SGN-</a:t>
            </a:r>
            <a:r>
              <a:rPr kumimoji="0" sz="600" b="1" i="0" u="none" strike="noStrike" kern="0" cap="none" spc="-25" normalizeH="0" baseline="0" noProof="0" dirty="0">
                <a:ln>
                  <a:noFill/>
                </a:ln>
                <a:solidFill>
                  <a:srgbClr val="FFFFFF"/>
                </a:solidFill>
                <a:effectLst/>
                <a:uLnTx/>
                <a:uFillTx/>
                <a:latin typeface="Arial"/>
                <a:cs typeface="Noto Sans SemBd"/>
                <a:sym typeface="Arial"/>
              </a:rPr>
              <a:t>EACAM5C)</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57" name="object 23">
            <a:hlinkClick r:id="" action="ppaction://noaction"/>
            <a:extLst>
              <a:ext uri="{FF2B5EF4-FFF2-40B4-BE49-F238E27FC236}">
                <a16:creationId xmlns:a16="http://schemas.microsoft.com/office/drawing/2014/main" id="{EDA92BFA-3FDB-7AD2-7FEB-A83AA078C9E1}"/>
              </a:ext>
            </a:extLst>
          </p:cNvPr>
          <p:cNvSpPr txBox="1"/>
          <p:nvPr/>
        </p:nvSpPr>
        <p:spPr>
          <a:xfrm>
            <a:off x="4681571" y="1562860"/>
            <a:ext cx="981832" cy="536900"/>
          </a:xfrm>
          <a:prstGeom prst="rect">
            <a:avLst/>
          </a:prstGeom>
          <a:solidFill>
            <a:schemeClr val="accent1">
              <a:lumMod val="75000"/>
            </a:schemeClr>
          </a:solidFill>
        </p:spPr>
        <p:txBody>
          <a:bodyPr vert="horz" wrap="square" lIns="0" tIns="43158" rIns="0" bIns="0" rtlCol="0">
            <a:noAutofit/>
          </a:bodyPr>
          <a:lstStyle/>
          <a:p>
            <a:pPr marL="36808" marR="0" lvl="0" indent="0" algn="l" defTabSz="914400" rtl="0" eaLnBrk="1" fontAlgn="auto" latinLnBrk="0" hangingPunct="1">
              <a:lnSpc>
                <a:spcPct val="100000"/>
              </a:lnSpc>
              <a:spcBef>
                <a:spcPts val="34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PD-L1-</a:t>
            </a:r>
            <a:r>
              <a:rPr kumimoji="0" sz="650" b="1" i="0" u="none" strike="noStrike" kern="0" cap="none" spc="0" normalizeH="0" baseline="0" noProof="0" dirty="0">
                <a:ln>
                  <a:noFill/>
                </a:ln>
                <a:solidFill>
                  <a:srgbClr val="FFFFFF"/>
                </a:solidFill>
                <a:effectLst/>
                <a:uLnTx/>
                <a:uFillTx/>
                <a:latin typeface="Arial"/>
                <a:cs typeface="Noto Sans SemBd"/>
                <a:sym typeface="Arial"/>
              </a:rPr>
              <a:t>directed</a:t>
            </a:r>
            <a:r>
              <a:rPr kumimoji="0" sz="650" b="1" i="0" u="none" strike="noStrike" kern="0" cap="none" spc="10" normalizeH="0" baseline="0" noProof="0" dirty="0">
                <a:ln>
                  <a:noFill/>
                </a:ln>
                <a:solidFill>
                  <a:srgbClr val="FFFFFF"/>
                </a:solidFill>
                <a:effectLst/>
                <a:uLnTx/>
                <a:uFillTx/>
                <a:latin typeface="Arial"/>
                <a:cs typeface="Noto Sans SemBd"/>
                <a:sym typeface="Arial"/>
              </a:rPr>
              <a:t> </a:t>
            </a:r>
            <a:r>
              <a:rPr kumimoji="0" sz="650" b="1" i="0" u="none" strike="noStrike" kern="0" cap="none" spc="-25" normalizeH="0" baseline="0" noProof="0" dirty="0">
                <a:ln>
                  <a:noFill/>
                </a:ln>
                <a:solidFill>
                  <a:srgbClr val="FFFFFF"/>
                </a:solidFill>
                <a:effectLst/>
                <a:uLnTx/>
                <a:uFillTx/>
                <a:latin typeface="Arial"/>
                <a:cs typeface="Noto Sans SemBd"/>
                <a:sym typeface="Arial"/>
              </a:rPr>
              <a:t>ADC</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35" normalizeH="0" baseline="0" noProof="0" dirty="0">
                <a:ln>
                  <a:noFill/>
                </a:ln>
                <a:solidFill>
                  <a:srgbClr val="FFFFFF"/>
                </a:solidFill>
                <a:effectLst/>
                <a:uLnTx/>
                <a:uFillTx/>
                <a:latin typeface="Arial"/>
                <a:cs typeface="Noto Sans SemBd"/>
                <a:sym typeface="Arial"/>
              </a:rPr>
              <a:t>(PF-</a:t>
            </a:r>
            <a:r>
              <a:rPr kumimoji="0" sz="600" b="1" i="0" u="none" strike="noStrike" kern="0" cap="none" spc="-30" normalizeH="0" baseline="0" noProof="0" dirty="0">
                <a:ln>
                  <a:noFill/>
                </a:ln>
                <a:solidFill>
                  <a:srgbClr val="FFFFFF"/>
                </a:solidFill>
                <a:effectLst/>
                <a:uLnTx/>
                <a:uFillTx/>
                <a:latin typeface="Arial"/>
                <a:cs typeface="Noto Sans SemBd"/>
                <a:sym typeface="Arial"/>
              </a:rPr>
              <a:t>08046054,</a:t>
            </a:r>
            <a:r>
              <a:rPr kumimoji="0" sz="600" b="1" i="0" u="none" strike="noStrike" kern="0" cap="none" spc="70" normalizeH="0" baseline="0" noProof="0" dirty="0">
                <a:ln>
                  <a:noFill/>
                </a:ln>
                <a:solidFill>
                  <a:srgbClr val="FFFFFF"/>
                </a:solidFill>
                <a:effectLst/>
                <a:uLnTx/>
                <a:uFillTx/>
                <a:latin typeface="Arial"/>
                <a:cs typeface="Noto Sans SemBd"/>
                <a:sym typeface="Arial"/>
              </a:rPr>
              <a:t> </a:t>
            </a:r>
            <a:r>
              <a:rPr kumimoji="0" sz="600" b="1" i="0" u="none" strike="noStrike" kern="0" cap="none" spc="-35" normalizeH="0" baseline="0" noProof="0" dirty="0">
                <a:ln>
                  <a:noFill/>
                </a:ln>
                <a:solidFill>
                  <a:srgbClr val="FFFFFF"/>
                </a:solidFill>
                <a:effectLst/>
                <a:uLnTx/>
                <a:uFillTx/>
                <a:latin typeface="Arial"/>
                <a:cs typeface="Noto Sans SemBd"/>
                <a:sym typeface="Arial"/>
              </a:rPr>
              <a:t>SGN-</a:t>
            </a:r>
            <a:r>
              <a:rPr kumimoji="0" sz="600" b="1" i="0" u="none" strike="noStrike" kern="0" cap="none" spc="-10" normalizeH="0" baseline="0" noProof="0" dirty="0">
                <a:ln>
                  <a:noFill/>
                </a:ln>
                <a:solidFill>
                  <a:srgbClr val="FFFFFF"/>
                </a:solidFill>
                <a:effectLst/>
                <a:uLnTx/>
                <a:uFillTx/>
                <a:latin typeface="Arial"/>
                <a:cs typeface="Noto Sans SemBd"/>
                <a:sym typeface="Arial"/>
              </a:rPr>
              <a:t>PDL1V)</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8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58" name="object 24">
            <a:hlinkClick r:id="" action="ppaction://noaction"/>
            <a:extLst>
              <a:ext uri="{FF2B5EF4-FFF2-40B4-BE49-F238E27FC236}">
                <a16:creationId xmlns:a16="http://schemas.microsoft.com/office/drawing/2014/main" id="{4131091C-D24F-00F9-29BF-1CE271485E2A}"/>
              </a:ext>
            </a:extLst>
          </p:cNvPr>
          <p:cNvSpPr txBox="1"/>
          <p:nvPr/>
        </p:nvSpPr>
        <p:spPr>
          <a:xfrm>
            <a:off x="4681585" y="2149284"/>
            <a:ext cx="981198" cy="524236"/>
          </a:xfrm>
          <a:prstGeom prst="rect">
            <a:avLst/>
          </a:prstGeom>
          <a:solidFill>
            <a:schemeClr val="accent1">
              <a:lumMod val="75000"/>
            </a:schemeClr>
          </a:solidFill>
        </p:spPr>
        <p:txBody>
          <a:bodyPr vert="horz" wrap="square" lIns="0" tIns="52041" rIns="0" bIns="0" rtlCol="0">
            <a:noAutofit/>
          </a:bodyPr>
          <a:lstStyle/>
          <a:p>
            <a:pPr marL="40616" marR="24751" lvl="0" indent="0" algn="l" defTabSz="914400" rtl="0" eaLnBrk="1" fontAlgn="auto" latinLnBrk="0" hangingPunct="1">
              <a:lnSpc>
                <a:spcPct val="101099"/>
              </a:lnSpc>
              <a:spcBef>
                <a:spcPts val="409"/>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SHP2</a:t>
            </a:r>
            <a:r>
              <a:rPr kumimoji="0" sz="650" b="1" i="0" u="none" strike="noStrike" kern="0" cap="none" spc="1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Tyrosine</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0" normalizeH="0" baseline="0" noProof="0" dirty="0">
                <a:ln>
                  <a:noFill/>
                </a:ln>
                <a:solidFill>
                  <a:srgbClr val="FFFFFF"/>
                </a:solidFill>
                <a:effectLst/>
                <a:uLnTx/>
                <a:uFillTx/>
                <a:latin typeface="Arial"/>
                <a:cs typeface="Noto Sans SemBd"/>
                <a:sym typeface="Arial"/>
              </a:rPr>
              <a:t>Phosphatase</a:t>
            </a:r>
            <a:r>
              <a:rPr kumimoji="0" sz="65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Inhibitor</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07284892)</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0616" marR="0" lvl="0" indent="0" algn="l" defTabSz="914400" rtl="0" eaLnBrk="1" fontAlgn="auto" latinLnBrk="0" hangingPunct="1">
              <a:lnSpc>
                <a:spcPct val="100000"/>
              </a:lnSpc>
              <a:spcBef>
                <a:spcPts val="10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59" name="object 25">
            <a:hlinkClick r:id="" action="ppaction://noaction"/>
            <a:extLst>
              <a:ext uri="{FF2B5EF4-FFF2-40B4-BE49-F238E27FC236}">
                <a16:creationId xmlns:a16="http://schemas.microsoft.com/office/drawing/2014/main" id="{8ACCD7D4-84C4-D169-42DA-030586FB0216}"/>
              </a:ext>
            </a:extLst>
          </p:cNvPr>
          <p:cNvSpPr txBox="1"/>
          <p:nvPr/>
        </p:nvSpPr>
        <p:spPr>
          <a:xfrm>
            <a:off x="4681571" y="2732747"/>
            <a:ext cx="981832" cy="520000"/>
          </a:xfrm>
          <a:prstGeom prst="rect">
            <a:avLst/>
          </a:prstGeom>
          <a:solidFill>
            <a:schemeClr val="accent1">
              <a:lumMod val="75000"/>
            </a:schemeClr>
          </a:solidFill>
        </p:spPr>
        <p:txBody>
          <a:bodyPr vert="horz" wrap="square" lIns="0" tIns="48868" rIns="0" bIns="0" rtlCol="0">
            <a:noAutofit/>
          </a:bodyPr>
          <a:lstStyle/>
          <a:p>
            <a:pPr marL="46327" marR="154848" lvl="0" indent="0" algn="l" defTabSz="914400" rtl="0" eaLnBrk="1" fontAlgn="auto" latinLnBrk="0" hangingPunct="1">
              <a:lnSpc>
                <a:spcPct val="99600"/>
              </a:lnSpc>
              <a:spcBef>
                <a:spcPts val="384"/>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Sigvotatug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(Integrin</a:t>
            </a:r>
            <a:r>
              <a:rPr kumimoji="0" sz="600" b="1" i="0" u="none" strike="noStrike" kern="0" cap="none" spc="75"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beta-</a:t>
            </a:r>
            <a:r>
              <a:rPr kumimoji="0" sz="600" b="1" i="0" u="none" strike="noStrike" kern="0" cap="none" spc="-50" normalizeH="0" baseline="0" noProof="0" dirty="0">
                <a:ln>
                  <a:noFill/>
                </a:ln>
                <a:solidFill>
                  <a:srgbClr val="FFFFFF"/>
                </a:solidFill>
                <a:effectLst/>
                <a:uLnTx/>
                <a:uFillTx/>
                <a:latin typeface="Arial"/>
                <a:cs typeface="Noto Sans SemBd"/>
                <a:sym typeface="Arial"/>
              </a:rPr>
              <a:t>6</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directed</a:t>
            </a:r>
            <a:r>
              <a:rPr kumimoji="0" sz="60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8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0" name="object 26">
            <a:hlinkClick r:id="" action="ppaction://noaction"/>
            <a:extLst>
              <a:ext uri="{FF2B5EF4-FFF2-40B4-BE49-F238E27FC236}">
                <a16:creationId xmlns:a16="http://schemas.microsoft.com/office/drawing/2014/main" id="{214BFA77-D2FD-E01D-03F7-8D7A15E394BC}"/>
              </a:ext>
            </a:extLst>
          </p:cNvPr>
          <p:cNvSpPr txBox="1"/>
          <p:nvPr/>
        </p:nvSpPr>
        <p:spPr>
          <a:xfrm>
            <a:off x="3625889" y="3906845"/>
            <a:ext cx="981832" cy="515530"/>
          </a:xfrm>
          <a:prstGeom prst="rect">
            <a:avLst/>
          </a:prstGeom>
          <a:solidFill>
            <a:schemeClr val="accent1">
              <a:lumMod val="75000"/>
            </a:schemeClr>
          </a:solidFill>
        </p:spPr>
        <p:txBody>
          <a:bodyPr vert="horz" wrap="square" lIns="0" tIns="40618" rIns="0" bIns="0" rtlCol="0">
            <a:noAutofit/>
          </a:bodyPr>
          <a:lstStyle/>
          <a:p>
            <a:pPr marL="36808" marR="88846" lvl="0" indent="0" algn="l" defTabSz="914400" rtl="0" eaLnBrk="1" fontAlgn="auto" latinLnBrk="0" hangingPunct="1">
              <a:lnSpc>
                <a:spcPct val="102800"/>
              </a:lnSpc>
              <a:spcBef>
                <a:spcPts val="320"/>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MEK</a:t>
            </a:r>
            <a:r>
              <a:rPr kumimoji="0" sz="650" b="1" i="0" u="none" strike="noStrike" kern="0" cap="none" spc="-5" normalizeH="0" baseline="0" noProof="0" dirty="0">
                <a:ln>
                  <a:noFill/>
                </a:ln>
                <a:solidFill>
                  <a:srgbClr val="FFFFFF"/>
                </a:solidFill>
                <a:effectLst/>
                <a:uLnTx/>
                <a:uFillTx/>
                <a:latin typeface="Arial"/>
                <a:cs typeface="Noto Sans SemBd"/>
                <a:sym typeface="Arial"/>
              </a:rPr>
              <a:t> </a:t>
            </a:r>
            <a:r>
              <a:rPr kumimoji="0" sz="650" b="1" i="0" u="none" strike="noStrike" kern="0" cap="none" spc="0" normalizeH="0" baseline="0" noProof="0" dirty="0">
                <a:ln>
                  <a:noFill/>
                </a:ln>
                <a:solidFill>
                  <a:srgbClr val="FFFFFF"/>
                </a:solidFill>
                <a:effectLst/>
                <a:uLnTx/>
                <a:uFillTx/>
                <a:latin typeface="Arial"/>
                <a:cs typeface="Noto Sans SemBd"/>
                <a:sym typeface="Arial"/>
              </a:rPr>
              <a:t>Brain</a:t>
            </a:r>
            <a:r>
              <a:rPr kumimoji="0" sz="650" b="1" i="0" u="none" strike="noStrike" kern="0" cap="none" spc="-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Penetrant</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07799544)</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8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1" name="object 27">
            <a:hlinkClick r:id="" action="ppaction://noaction"/>
            <a:extLst>
              <a:ext uri="{FF2B5EF4-FFF2-40B4-BE49-F238E27FC236}">
                <a16:creationId xmlns:a16="http://schemas.microsoft.com/office/drawing/2014/main" id="{6C4DA099-1BF2-F2C7-AC91-8D4E6ADDEFAF}"/>
              </a:ext>
            </a:extLst>
          </p:cNvPr>
          <p:cNvSpPr txBox="1"/>
          <p:nvPr/>
        </p:nvSpPr>
        <p:spPr>
          <a:xfrm>
            <a:off x="3625889" y="4479089"/>
            <a:ext cx="981832" cy="527843"/>
          </a:xfrm>
          <a:prstGeom prst="rect">
            <a:avLst/>
          </a:prstGeom>
          <a:solidFill>
            <a:schemeClr val="accent1">
              <a:lumMod val="75000"/>
            </a:schemeClr>
          </a:solidFill>
        </p:spPr>
        <p:txBody>
          <a:bodyPr vert="horz" wrap="square" lIns="0" tIns="50139" rIns="0" bIns="0" rtlCol="0">
            <a:noAutofit/>
          </a:bodyPr>
          <a:lstStyle/>
          <a:p>
            <a:pPr marL="36808" marR="0" lvl="0" indent="0" algn="l" defTabSz="914400" rtl="0" eaLnBrk="1" fontAlgn="auto" latinLnBrk="0" hangingPunct="1">
              <a:lnSpc>
                <a:spcPct val="100000"/>
              </a:lnSpc>
              <a:spcBef>
                <a:spcPts val="39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Mevrometostat</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0" normalizeH="0" baseline="0" noProof="0" dirty="0">
                <a:ln>
                  <a:noFill/>
                </a:ln>
                <a:solidFill>
                  <a:srgbClr val="FFFFFF"/>
                </a:solidFill>
                <a:effectLst/>
                <a:uLnTx/>
                <a:uFillTx/>
                <a:latin typeface="Arial"/>
                <a:cs typeface="Noto Sans SemBd"/>
                <a:sym typeface="Arial"/>
              </a:rPr>
              <a:t>(EZH2</a:t>
            </a:r>
            <a:r>
              <a:rPr kumimoji="0" sz="600" b="1" i="0" u="none" strike="noStrike" kern="0" cap="none" spc="-15" normalizeH="0" baseline="0"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36808" marR="356021" lvl="0" indent="0" algn="l" defTabSz="914400" rtl="0" eaLnBrk="1" fontAlgn="auto" latinLnBrk="0" hangingPunct="1">
              <a:lnSpc>
                <a:spcPct val="104299"/>
              </a:lnSpc>
              <a:spcBef>
                <a:spcPts val="13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and</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Lymphomas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2" name="object 28">
            <a:hlinkClick r:id="" action="ppaction://noaction"/>
            <a:extLst>
              <a:ext uri="{FF2B5EF4-FFF2-40B4-BE49-F238E27FC236}">
                <a16:creationId xmlns:a16="http://schemas.microsoft.com/office/drawing/2014/main" id="{8F923B5E-1B05-6390-6A22-174444FB7702}"/>
              </a:ext>
            </a:extLst>
          </p:cNvPr>
          <p:cNvSpPr txBox="1"/>
          <p:nvPr/>
        </p:nvSpPr>
        <p:spPr>
          <a:xfrm>
            <a:off x="3625888" y="1562862"/>
            <a:ext cx="1007220" cy="533540"/>
          </a:xfrm>
          <a:prstGeom prst="rect">
            <a:avLst/>
          </a:prstGeom>
          <a:solidFill>
            <a:schemeClr val="accent1">
              <a:lumMod val="75000"/>
            </a:schemeClr>
          </a:solidFill>
        </p:spPr>
        <p:txBody>
          <a:bodyPr vert="horz" wrap="square" lIns="0" tIns="46966" rIns="0" bIns="0" rtlCol="0">
            <a:noAutofit/>
          </a:bodyPr>
          <a:lstStyle/>
          <a:p>
            <a:pPr marL="46327" marR="236078" lvl="0" indent="0" algn="l" defTabSz="914400" rtl="0" eaLnBrk="1" fontAlgn="auto" latinLnBrk="0" hangingPunct="1">
              <a:lnSpc>
                <a:spcPts val="660"/>
              </a:lnSpc>
              <a:spcBef>
                <a:spcPts val="37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EGFR-targeted</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bispecific</a:t>
            </a:r>
            <a:r>
              <a:rPr kumimoji="0" sz="600" b="1" i="0" u="none" strike="noStrike" kern="0" cap="none" spc="15" normalizeH="0" baseline="0"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gamma</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delta</a:t>
            </a:r>
            <a:r>
              <a:rPr kumimoji="0" sz="600" b="1" i="0" u="none" strike="noStrike" kern="0" cap="none" spc="0" normalizeH="0" baseline="0" noProof="0" dirty="0">
                <a:ln>
                  <a:noFill/>
                </a:ln>
                <a:solidFill>
                  <a:srgbClr val="FFFFFF"/>
                </a:solidFill>
                <a:effectLst/>
                <a:uLnTx/>
                <a:uFillTx/>
                <a:latin typeface="Arial"/>
                <a:cs typeface="Noto Sans SemBd"/>
                <a:sym typeface="Arial"/>
              </a:rPr>
              <a:t> </a:t>
            </a:r>
            <a:r>
              <a:rPr kumimoji="0" sz="600" b="1" i="0" u="none" strike="noStrike" kern="0" cap="none" spc="-30" normalizeH="0" baseline="0" noProof="0" dirty="0">
                <a:ln>
                  <a:noFill/>
                </a:ln>
                <a:solidFill>
                  <a:srgbClr val="FFFFFF"/>
                </a:solidFill>
                <a:effectLst/>
                <a:uLnTx/>
                <a:uFillTx/>
                <a:latin typeface="Arial"/>
                <a:cs typeface="Noto Sans SemBd"/>
                <a:sym typeface="Arial"/>
              </a:rPr>
              <a:t>T-</a:t>
            </a:r>
            <a:r>
              <a:rPr kumimoji="0" sz="600" b="1" i="0" u="none" strike="noStrike" kern="0" cap="none" spc="-10" normalizeH="0" baseline="0" noProof="0" dirty="0">
                <a:ln>
                  <a:noFill/>
                </a:ln>
                <a:solidFill>
                  <a:srgbClr val="FFFFFF"/>
                </a:solidFill>
                <a:effectLst/>
                <a:uLnTx/>
                <a:uFillTx/>
                <a:latin typeface="Arial"/>
                <a:cs typeface="Noto Sans SemBd"/>
                <a:sym typeface="Arial"/>
              </a:rPr>
              <a:t>cell</a:t>
            </a:r>
            <a:r>
              <a:rPr kumimoji="0" sz="600" b="1" i="0" u="none" strike="noStrike" kern="0" cap="none" spc="0" normalizeH="0" baseline="0"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engager</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130"/>
              </a:spcBef>
              <a:spcAft>
                <a:spcPts val="0"/>
              </a:spcAft>
              <a:buClr>
                <a:srgbClr val="000000"/>
              </a:buClr>
              <a:buSzTx/>
              <a:buFont typeface="Arial"/>
              <a:buNone/>
              <a:tabLst/>
              <a:defRPr/>
            </a:pPr>
            <a:r>
              <a:rPr kumimoji="0" sz="550" b="1" i="0" u="none" strike="noStrike" kern="0" cap="none" spc="0" normalizeH="0" baseline="0" noProof="0" dirty="0">
                <a:ln>
                  <a:noFill/>
                </a:ln>
                <a:solidFill>
                  <a:srgbClr val="FFFFFF"/>
                </a:solidFill>
                <a:effectLst/>
                <a:uLnTx/>
                <a:uFillTx/>
                <a:latin typeface="Arial"/>
                <a:cs typeface="Noto Sans SemBd"/>
                <a:sym typeface="Arial"/>
              </a:rPr>
              <a:t>(PF-</a:t>
            </a:r>
            <a:r>
              <a:rPr kumimoji="0" sz="550" b="1" i="0" u="none" strike="noStrike" kern="0" cap="none" spc="10" normalizeH="0" baseline="0" noProof="0" dirty="0">
                <a:ln>
                  <a:noFill/>
                </a:ln>
                <a:solidFill>
                  <a:srgbClr val="FFFFFF"/>
                </a:solidFill>
                <a:effectLst/>
                <a:uLnTx/>
                <a:uFillTx/>
                <a:latin typeface="Arial"/>
                <a:cs typeface="Noto Sans SemBd"/>
                <a:sym typeface="Arial"/>
              </a:rPr>
              <a:t>08046052,</a:t>
            </a:r>
            <a:r>
              <a:rPr kumimoji="0" sz="550" b="1" i="0" u="none" strike="noStrike" kern="0" cap="none" spc="-5" normalizeH="0" baseline="0" noProof="0" dirty="0">
                <a:ln>
                  <a:noFill/>
                </a:ln>
                <a:solidFill>
                  <a:srgbClr val="FFFFFF"/>
                </a:solidFill>
                <a:effectLst/>
                <a:uLnTx/>
                <a:uFillTx/>
                <a:latin typeface="Arial"/>
                <a:cs typeface="Noto Sans SemBd"/>
                <a:sym typeface="Arial"/>
              </a:rPr>
              <a:t> </a:t>
            </a:r>
            <a:r>
              <a:rPr kumimoji="0" sz="550" b="1" i="0" u="none" strike="noStrike" kern="0" cap="none" spc="0" normalizeH="0" baseline="0" noProof="0" dirty="0">
                <a:ln>
                  <a:noFill/>
                </a:ln>
                <a:solidFill>
                  <a:srgbClr val="FFFFFF"/>
                </a:solidFill>
                <a:effectLst/>
                <a:uLnTx/>
                <a:uFillTx/>
                <a:latin typeface="Arial"/>
                <a:cs typeface="Noto Sans SemBd"/>
                <a:sym typeface="Arial"/>
              </a:rPr>
              <a:t>SGN-</a:t>
            </a:r>
            <a:r>
              <a:rPr kumimoji="0" sz="550" b="1" i="0" u="none" strike="noStrike" kern="0" cap="none" spc="-10" normalizeH="0" baseline="0" noProof="0" dirty="0">
                <a:ln>
                  <a:noFill/>
                </a:ln>
                <a:solidFill>
                  <a:srgbClr val="FFFFFF"/>
                </a:solidFill>
                <a:effectLst/>
                <a:uLnTx/>
                <a:uFillTx/>
                <a:latin typeface="Arial"/>
                <a:cs typeface="Noto Sans SemBd"/>
                <a:sym typeface="Arial"/>
              </a:rPr>
              <a:t>EGFRd2)</a:t>
            </a:r>
            <a:endParaRPr kumimoji="0" sz="550" b="0" i="0" u="none" strike="noStrike" kern="0" cap="none" spc="0" normalizeH="0" baseline="0" noProof="0" dirty="0">
              <a:ln>
                <a:noFill/>
              </a:ln>
              <a:solidFill>
                <a:srgbClr val="000000"/>
              </a:solidFill>
              <a:effectLst/>
              <a:uLnTx/>
              <a:uFillTx/>
              <a:latin typeface="Arial"/>
              <a:cs typeface="Noto Sans SemBd"/>
              <a:sym typeface="Arial"/>
            </a:endParaRPr>
          </a:p>
          <a:p>
            <a:pPr marL="46327" marR="12057" lvl="0" indent="0" algn="l" defTabSz="914400" rtl="0" eaLnBrk="1" fontAlgn="auto" latinLnBrk="0" hangingPunct="1">
              <a:lnSpc>
                <a:spcPct val="100000"/>
              </a:lnSpc>
              <a:spcBef>
                <a:spcPts val="114"/>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3" name="object 29">
            <a:extLst>
              <a:ext uri="{FF2B5EF4-FFF2-40B4-BE49-F238E27FC236}">
                <a16:creationId xmlns:a16="http://schemas.microsoft.com/office/drawing/2014/main" id="{4BA443E2-9C07-5F81-77E5-30EBFE7E2CDE}"/>
              </a:ext>
            </a:extLst>
          </p:cNvPr>
          <p:cNvSpPr txBox="1"/>
          <p:nvPr/>
        </p:nvSpPr>
        <p:spPr>
          <a:xfrm>
            <a:off x="6777528" y="2153714"/>
            <a:ext cx="981832" cy="528385"/>
          </a:xfrm>
          <a:prstGeom prst="rect">
            <a:avLst/>
          </a:prstGeom>
          <a:solidFill>
            <a:srgbClr val="F43EAA"/>
          </a:solidFill>
        </p:spPr>
        <p:txBody>
          <a:bodyPr vert="horz" wrap="square" lIns="0" tIns="33002" rIns="0" bIns="0" rtlCol="0">
            <a:noAutofit/>
          </a:bodyPr>
          <a:lstStyle/>
          <a:p>
            <a:pPr marL="43154" marR="0" lvl="0" indent="0" algn="l" defTabSz="914400" rtl="0" eaLnBrk="1" fontAlgn="auto" latinLnBrk="0" hangingPunct="1">
              <a:lnSpc>
                <a:spcPts val="735"/>
              </a:lnSpc>
              <a:spcBef>
                <a:spcPts val="260"/>
              </a:spcBef>
              <a:spcAft>
                <a:spcPts val="0"/>
              </a:spcAft>
              <a:buClr>
                <a:srgbClr val="000000"/>
              </a:buClr>
              <a:buSzTx/>
              <a:buFont typeface="Arial"/>
              <a:buNone/>
              <a:tabLst/>
              <a:defRPr/>
            </a:pP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KAT6</a:t>
            </a:r>
            <a:r>
              <a:rPr kumimoji="0" sz="650" b="1" i="0" u="none" strike="noStrike" kern="0" cap="none" spc="-15"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 </a:t>
            </a: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Inhibitor</a:t>
            </a:r>
            <a:endParaRPr kumimoji="0" sz="650" b="0" i="0" u="none" strike="noStrike" kern="0" cap="none" spc="0" normalizeH="0" baseline="0" noProof="0" dirty="0">
              <a:ln>
                <a:noFill/>
              </a:ln>
              <a:solidFill>
                <a:prstClr val="white"/>
              </a:solidFill>
              <a:effectLst/>
              <a:uLnTx/>
              <a:uFillTx/>
              <a:latin typeface="Arial"/>
              <a:cs typeface="Noto Sans SemBd"/>
              <a:sym typeface="Arial"/>
            </a:endParaRPr>
          </a:p>
          <a:p>
            <a:pPr marL="43154" marR="0" lvl="0" indent="0" algn="l" defTabSz="914400" rtl="0" eaLnBrk="1" fontAlgn="auto" latinLnBrk="0" hangingPunct="1">
              <a:lnSpc>
                <a:spcPts val="735"/>
              </a:lnSpc>
              <a:spcBef>
                <a:spcPts val="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20" normalizeH="0" baseline="0" noProof="0" dirty="0">
                <a:ln>
                  <a:noFill/>
                </a:ln>
                <a:solidFill>
                  <a:srgbClr val="FFFFFF"/>
                </a:solidFill>
                <a:effectLst/>
                <a:uLnTx/>
                <a:uFillTx/>
                <a:latin typeface="Arial"/>
                <a:cs typeface="Noto Sans SemBd"/>
                <a:sym typeface="Arial"/>
              </a:rPr>
              <a:t>07248144)</a:t>
            </a:r>
            <a:r>
              <a:rPr kumimoji="0" sz="600" b="1" i="0" u="none" strike="noStrike" kern="0" cap="none" spc="55" normalizeH="0" baseline="0" noProof="0" dirty="0">
                <a:ln>
                  <a:noFill/>
                </a:ln>
                <a:solidFill>
                  <a:srgbClr val="FFFFFF"/>
                </a:solidFill>
                <a:effectLst/>
                <a:uLnTx/>
                <a:uFillTx/>
                <a:latin typeface="Arial"/>
                <a:cs typeface="Noto Sans SemBd"/>
                <a:sym typeface="Arial"/>
              </a:rPr>
              <a:t> </a:t>
            </a:r>
            <a:r>
              <a:rPr kumimoji="0" sz="650" b="1" i="0" u="none" strike="noStrike" kern="0" cap="none" spc="-50" normalizeH="0" baseline="0" noProof="0" dirty="0">
                <a:ln>
                  <a:noFill/>
                </a:ln>
                <a:solidFill>
                  <a:srgbClr val="FFFFFF"/>
                </a:solidFill>
                <a:effectLst/>
                <a:uLnTx/>
                <a:uFillTx/>
                <a:latin typeface="Arial"/>
                <a:cs typeface="Noto Sans SemBd"/>
                <a:sym typeface="Arial"/>
              </a:rPr>
              <a:t>+</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3154" marR="0" lvl="0" indent="0" algn="l" defTabSz="914400" rtl="0" eaLnBrk="1" fontAlgn="auto" latinLnBrk="0" hangingPunct="1">
              <a:lnSpc>
                <a:spcPts val="740"/>
              </a:lnSpc>
              <a:spcBef>
                <a:spcPts val="45"/>
              </a:spcBef>
              <a:spcAft>
                <a:spcPts val="0"/>
              </a:spcAft>
              <a:buClr>
                <a:srgbClr val="000000"/>
              </a:buClr>
              <a:buSzTx/>
              <a:buFont typeface="Arial"/>
              <a:buNone/>
              <a:tabLst/>
              <a:defRPr/>
            </a:pPr>
            <a:r>
              <a:rPr kumimoji="0" sz="650" b="1" i="0" u="none" strike="noStrike" kern="0" cap="none" spc="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CDK4</a:t>
            </a:r>
            <a:r>
              <a:rPr kumimoji="0" sz="650" b="1" i="0" u="none" strike="noStrike" kern="0" cap="none" spc="15"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 </a:t>
            </a: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Inhibitor</a:t>
            </a:r>
            <a:endParaRPr kumimoji="0" sz="650" b="0" i="0" u="none" strike="noStrike" kern="0" cap="none" spc="0" normalizeH="0" baseline="0" noProof="0" dirty="0">
              <a:ln>
                <a:noFill/>
              </a:ln>
              <a:solidFill>
                <a:prstClr val="white"/>
              </a:solidFill>
              <a:effectLst/>
              <a:uLnTx/>
              <a:uFillTx/>
              <a:latin typeface="Arial"/>
              <a:cs typeface="Noto Sans SemBd"/>
              <a:sym typeface="Arial"/>
            </a:endParaRPr>
          </a:p>
          <a:p>
            <a:pPr marL="43154" marR="0" lvl="0" indent="0" algn="l" defTabSz="914400" rtl="0" eaLnBrk="1" fontAlgn="auto" latinLnBrk="0" hangingPunct="1">
              <a:lnSpc>
                <a:spcPts val="680"/>
              </a:lnSpc>
              <a:spcBef>
                <a:spcPts val="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07220060)</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3154" marR="0" lvl="0" indent="0" algn="l" defTabSz="914400" rtl="0" eaLnBrk="1" fontAlgn="auto" latinLnBrk="0" hangingPunct="1">
              <a:lnSpc>
                <a:spcPct val="100000"/>
              </a:lnSpc>
              <a:spcBef>
                <a:spcPts val="8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HR+/HER2-</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4" name="object 30">
            <a:hlinkClick r:id="" action="ppaction://noaction"/>
            <a:extLst>
              <a:ext uri="{FF2B5EF4-FFF2-40B4-BE49-F238E27FC236}">
                <a16:creationId xmlns:a16="http://schemas.microsoft.com/office/drawing/2014/main" id="{6C388020-2042-8F4D-FBC6-A1E0E8402AA1}"/>
              </a:ext>
            </a:extLst>
          </p:cNvPr>
          <p:cNvSpPr txBox="1"/>
          <p:nvPr/>
        </p:nvSpPr>
        <p:spPr>
          <a:xfrm>
            <a:off x="6777528" y="2732748"/>
            <a:ext cx="981832" cy="528385"/>
          </a:xfrm>
          <a:prstGeom prst="rect">
            <a:avLst/>
          </a:prstGeom>
          <a:solidFill>
            <a:srgbClr val="F43EAA"/>
          </a:solidFill>
        </p:spPr>
        <p:txBody>
          <a:bodyPr vert="horz" wrap="square" lIns="0" tIns="24753" rIns="0" bIns="0" rtlCol="0">
            <a:noAutofit/>
          </a:bodyPr>
          <a:lstStyle/>
          <a:p>
            <a:pPr marL="47597" marR="229732" lvl="0" indent="0" algn="l" defTabSz="914400" rtl="0" eaLnBrk="1" fontAlgn="auto" latinLnBrk="0" hangingPunct="1">
              <a:lnSpc>
                <a:spcPct val="114500"/>
              </a:lnSpc>
              <a:spcBef>
                <a:spcPts val="19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Palbociclib</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(CDK4/6</a:t>
            </a:r>
            <a:r>
              <a:rPr kumimoji="0" sz="60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Inhibitor)</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HR+/HER2+</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5" name="object 31">
            <a:hlinkClick r:id="" action="ppaction://noaction"/>
            <a:extLst>
              <a:ext uri="{FF2B5EF4-FFF2-40B4-BE49-F238E27FC236}">
                <a16:creationId xmlns:a16="http://schemas.microsoft.com/office/drawing/2014/main" id="{DD7D0EEE-E914-51A5-D706-C2C4F10CC893}"/>
              </a:ext>
            </a:extLst>
          </p:cNvPr>
          <p:cNvSpPr txBox="1"/>
          <p:nvPr/>
        </p:nvSpPr>
        <p:spPr>
          <a:xfrm>
            <a:off x="6770388" y="3321117"/>
            <a:ext cx="981832" cy="524871"/>
          </a:xfrm>
          <a:prstGeom prst="rect">
            <a:avLst/>
          </a:prstGeom>
          <a:solidFill>
            <a:srgbClr val="F43EAA"/>
          </a:solidFill>
        </p:spPr>
        <p:txBody>
          <a:bodyPr vert="horz" wrap="square" lIns="0" tIns="28561" rIns="0" bIns="0" rtlCol="0">
            <a:noAutofit/>
          </a:bodyPr>
          <a:lstStyle/>
          <a:p>
            <a:pPr marL="48232" marR="0" lvl="0" indent="0" algn="l" defTabSz="914400" rtl="0" eaLnBrk="1" fontAlgn="auto" latinLnBrk="0" hangingPunct="1">
              <a:lnSpc>
                <a:spcPts val="750"/>
              </a:lnSpc>
              <a:spcBef>
                <a:spcPts val="22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Tucatinib</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8232" marR="0" lvl="0" indent="0" algn="l" defTabSz="914400" rtl="0" eaLnBrk="1" fontAlgn="auto" latinLnBrk="0" hangingPunct="1">
              <a:lnSpc>
                <a:spcPts val="630"/>
              </a:lnSpc>
              <a:spcBef>
                <a:spcPts val="0"/>
              </a:spcBef>
              <a:spcAft>
                <a:spcPts val="0"/>
              </a:spcAft>
              <a:buClr>
                <a:srgbClr val="000000"/>
              </a:buClr>
              <a:buSzTx/>
              <a:buFont typeface="Arial"/>
              <a:buNone/>
              <a:tabLst/>
              <a:defRPr/>
            </a:pPr>
            <a:r>
              <a:rPr kumimoji="0" sz="550" b="1" i="0" u="none" strike="noStrike" kern="0" cap="none" spc="-20" normalizeH="0" baseline="0" noProof="0" dirty="0">
                <a:ln>
                  <a:noFill/>
                </a:ln>
                <a:solidFill>
                  <a:srgbClr val="FFFFFF"/>
                </a:solidFill>
                <a:effectLst/>
                <a:uLnTx/>
                <a:uFillTx/>
                <a:latin typeface="Arial"/>
                <a:cs typeface="Noto Sans SemBd"/>
                <a:sym typeface="Arial"/>
              </a:rPr>
              <a:t>(HER2</a:t>
            </a:r>
            <a:r>
              <a:rPr kumimoji="0" sz="550" b="1" i="0" u="none" strike="noStrike" kern="0" cap="none" spc="-45" normalizeH="0" baseline="0" noProof="0" dirty="0">
                <a:ln>
                  <a:noFill/>
                </a:ln>
                <a:solidFill>
                  <a:srgbClr val="FFFFFF"/>
                </a:solidFill>
                <a:effectLst/>
                <a:uLnTx/>
                <a:uFillTx/>
                <a:latin typeface="Arial"/>
                <a:cs typeface="Noto Sans SemBd"/>
                <a:sym typeface="Arial"/>
              </a:rPr>
              <a:t> </a:t>
            </a:r>
            <a:r>
              <a:rPr kumimoji="0" sz="550" b="1" i="0" u="none" strike="noStrike" kern="0" cap="none" spc="-20" normalizeH="0" baseline="0" noProof="0" dirty="0">
                <a:ln>
                  <a:noFill/>
                </a:ln>
                <a:solidFill>
                  <a:srgbClr val="FFFFFF"/>
                </a:solidFill>
                <a:effectLst/>
                <a:uLnTx/>
                <a:uFillTx/>
                <a:latin typeface="Arial"/>
                <a:cs typeface="Noto Sans SemBd"/>
                <a:sym typeface="Arial"/>
              </a:rPr>
              <a:t>TKI)</a:t>
            </a:r>
            <a:endParaRPr kumimoji="0" sz="550" b="0" i="0" u="none" strike="noStrike" kern="0" cap="none" spc="0" normalizeH="0" baseline="0" noProof="0" dirty="0">
              <a:ln>
                <a:noFill/>
              </a:ln>
              <a:solidFill>
                <a:srgbClr val="000000"/>
              </a:solidFill>
              <a:effectLst/>
              <a:uLnTx/>
              <a:uFillTx/>
              <a:latin typeface="Arial"/>
              <a:cs typeface="Noto Sans SemBd"/>
              <a:sym typeface="Arial"/>
            </a:endParaRPr>
          </a:p>
          <a:p>
            <a:pPr marL="48232" marR="176424" lvl="0" indent="0" algn="l" defTabSz="914400" rtl="0" eaLnBrk="1" fontAlgn="auto" latinLnBrk="0" hangingPunct="1">
              <a:lnSpc>
                <a:spcPts val="550"/>
              </a:lnSpc>
              <a:spcBef>
                <a:spcPts val="11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HER2+</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Adjuvant</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BC</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(2L/3L) HER2+</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8232" marR="0" lvl="0" indent="0" algn="l" defTabSz="914400" rtl="0" eaLnBrk="1" fontAlgn="auto" latinLnBrk="0" hangingPunct="1">
              <a:lnSpc>
                <a:spcPts val="509"/>
              </a:lnSpc>
              <a:spcBef>
                <a:spcPts val="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10" normalizeH="0" baseline="0" noProof="0" dirty="0">
                <a:ln>
                  <a:noFill/>
                </a:ln>
                <a:solidFill>
                  <a:srgbClr val="FFFFFF"/>
                </a:solidFill>
                <a:effectLst/>
                <a:uLnTx/>
                <a:uFillTx/>
                <a:latin typeface="Arial"/>
                <a:cs typeface="Noto Sans SemBd"/>
                <a:sym typeface="Arial"/>
              </a:rPr>
              <a:t> (1L) </a:t>
            </a:r>
            <a:r>
              <a:rPr kumimoji="0" sz="500" b="1" i="0" u="none" strike="noStrike" kern="0" cap="none" spc="0" normalizeH="0" baseline="0" noProof="0" dirty="0">
                <a:ln>
                  <a:noFill/>
                </a:ln>
                <a:solidFill>
                  <a:srgbClr val="FFFFFF"/>
                </a:solidFill>
                <a:effectLst/>
                <a:uLnTx/>
                <a:uFillTx/>
                <a:latin typeface="Arial"/>
                <a:cs typeface="Noto Sans SemBd"/>
                <a:sym typeface="Arial"/>
              </a:rPr>
              <a:t>HER2+</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MBC</a:t>
            </a:r>
            <a:r>
              <a:rPr kumimoji="0" sz="500" b="1" i="0" u="none" strike="noStrike" kern="0" cap="none" spc="-10" normalizeH="0" baseline="0" noProof="0" dirty="0">
                <a:ln>
                  <a:noFill/>
                </a:ln>
                <a:solidFill>
                  <a:srgbClr val="FFFFFF"/>
                </a:solidFill>
                <a:effectLst/>
                <a:uLnTx/>
                <a:uFillTx/>
                <a:latin typeface="Arial"/>
                <a:cs typeface="Noto Sans SemBd"/>
                <a:sym typeface="Arial"/>
              </a:rPr>
              <a:t> (maint)</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8232" marR="0" lvl="0" indent="0" algn="l" defTabSz="914400" rtl="0" eaLnBrk="1" fontAlgn="auto" latinLnBrk="0" hangingPunct="1">
              <a:lnSpc>
                <a:spcPts val="575"/>
              </a:lnSpc>
              <a:spcBef>
                <a:spcPts val="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10" normalizeH="0" baseline="0" noProof="0" dirty="0">
                <a:ln>
                  <a:noFill/>
                </a:ln>
                <a:solidFill>
                  <a:srgbClr val="FFFFFF"/>
                </a:solidFill>
                <a:effectLst/>
                <a:uLnTx/>
                <a:uFillTx/>
                <a:latin typeface="Arial"/>
                <a:cs typeface="Noto Sans SemBd"/>
                <a:sym typeface="Arial"/>
              </a:rPr>
              <a:t> (2L+) </a:t>
            </a:r>
            <a:r>
              <a:rPr kumimoji="0" sz="500" b="1" i="0" u="none" strike="noStrike" kern="0" cap="none" spc="0" normalizeH="0" baseline="0" noProof="0" dirty="0">
                <a:ln>
                  <a:noFill/>
                </a:ln>
                <a:solidFill>
                  <a:srgbClr val="FFFFFF"/>
                </a:solidFill>
                <a:effectLst/>
                <a:uLnTx/>
                <a:uFillTx/>
                <a:latin typeface="Arial"/>
                <a:cs typeface="Noto Sans SemBd"/>
                <a:sym typeface="Arial"/>
              </a:rPr>
              <a:t>HER2+</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6" name="object 32">
            <a:hlinkClick r:id="" action="ppaction://noaction"/>
            <a:extLst>
              <a:ext uri="{FF2B5EF4-FFF2-40B4-BE49-F238E27FC236}">
                <a16:creationId xmlns:a16="http://schemas.microsoft.com/office/drawing/2014/main" id="{D21B2DA9-56B9-20EA-80EF-B81ED5F7CF4B}"/>
              </a:ext>
            </a:extLst>
          </p:cNvPr>
          <p:cNvSpPr txBox="1"/>
          <p:nvPr/>
        </p:nvSpPr>
        <p:spPr>
          <a:xfrm>
            <a:off x="7838023" y="989411"/>
            <a:ext cx="982468" cy="1101833"/>
          </a:xfrm>
          <a:prstGeom prst="rect">
            <a:avLst/>
          </a:prstGeom>
          <a:solidFill>
            <a:srgbClr val="F43EAA"/>
          </a:solidFill>
        </p:spPr>
        <p:txBody>
          <a:bodyPr vert="horz" wrap="square" lIns="0" tIns="31734" rIns="0" bIns="0" rtlCol="0">
            <a:noAutofit/>
          </a:bodyPr>
          <a:lstStyle/>
          <a:p>
            <a:pPr marL="48232" marR="232270" lvl="0" indent="0" algn="l" defTabSz="914400" rtl="0" eaLnBrk="1" fontAlgn="auto" latinLnBrk="0" hangingPunct="1">
              <a:lnSpc>
                <a:spcPct val="103400"/>
              </a:lnSpc>
              <a:spcBef>
                <a:spcPts val="25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Vepdegestrant</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25" normalizeH="0" baseline="0" noProof="0" dirty="0">
                <a:ln>
                  <a:noFill/>
                </a:ln>
                <a:solidFill>
                  <a:srgbClr val="FFFFFF"/>
                </a:solidFill>
                <a:effectLst/>
                <a:uLnTx/>
                <a:uFillTx/>
                <a:latin typeface="Arial"/>
                <a:cs typeface="Noto Sans SemBd"/>
                <a:sym typeface="Arial"/>
              </a:rPr>
              <a:t>(</a:t>
            </a:r>
            <a:r>
              <a:rPr kumimoji="0" sz="600" b="1" i="0" u="none" strike="noStrike" kern="0" cap="none" spc="-25" normalizeH="0" baseline="0" noProof="0" dirty="0">
                <a:ln>
                  <a:noFill/>
                </a:ln>
                <a:solidFill>
                  <a:srgbClr val="FFFFFF"/>
                </a:solidFill>
                <a:effectLst/>
                <a:uLnTx/>
                <a:uFillTx/>
                <a:latin typeface="Arial"/>
                <a:cs typeface="Noto Sans SemBd"/>
                <a:sym typeface="Arial"/>
              </a:rPr>
              <a:t>PROTAC</a:t>
            </a:r>
            <a:r>
              <a:rPr kumimoji="0" sz="525" b="1" i="0" u="none" strike="noStrike" kern="0" cap="none" spc="-37" normalizeH="0" baseline="31746" noProof="0" dirty="0">
                <a:ln>
                  <a:noFill/>
                </a:ln>
                <a:solidFill>
                  <a:srgbClr val="FFFFFF"/>
                </a:solidFill>
                <a:effectLst/>
                <a:uLnTx/>
                <a:uFillTx/>
                <a:latin typeface="Arial"/>
                <a:cs typeface="Noto Sans SemBd"/>
                <a:sym typeface="Arial"/>
              </a:rPr>
              <a:t>®</a:t>
            </a:r>
            <a:r>
              <a:rPr kumimoji="0" sz="525" b="1" i="0" u="none" strike="noStrike" kern="0" cap="none" spc="89" normalizeH="0" baseline="31746"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Estrogen</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Receptor</a:t>
            </a:r>
            <a:r>
              <a:rPr kumimoji="0" sz="600" b="1" i="0" u="none" strike="noStrike" kern="0" cap="none" spc="3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Degrader)</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8232" marR="292559" lvl="0" indent="0" algn="l" defTabSz="914400" rtl="0" eaLnBrk="1" fontAlgn="auto" latinLnBrk="0" hangingPunct="1">
              <a:lnSpc>
                <a:spcPts val="550"/>
              </a:lnSpc>
              <a:spcBef>
                <a:spcPts val="254"/>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ER+/HER2-</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ER+/HER2-</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EBC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8232" marR="0" lvl="0" indent="0" algn="l" defTabSz="914400" rtl="0" eaLnBrk="1" fontAlgn="auto" latinLnBrk="0" hangingPunct="1">
              <a:lnSpc>
                <a:spcPts val="509"/>
              </a:lnSpc>
              <a:spcBef>
                <a:spcPts val="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1B/2</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ER+/HER2-</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8232" marR="0" lvl="0" indent="0" algn="l" defTabSz="914400" rtl="0" eaLnBrk="1" fontAlgn="auto" latinLnBrk="0" hangingPunct="1">
              <a:lnSpc>
                <a:spcPts val="575"/>
              </a:lnSpc>
              <a:spcBef>
                <a:spcPts val="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10" normalizeH="0" baseline="0" noProof="0" dirty="0">
                <a:ln>
                  <a:noFill/>
                </a:ln>
                <a:solidFill>
                  <a:srgbClr val="FFFFFF"/>
                </a:solidFill>
                <a:effectLst/>
                <a:uLnTx/>
                <a:uFillTx/>
                <a:latin typeface="Arial"/>
                <a:cs typeface="Noto Sans SemBd"/>
                <a:sym typeface="Arial"/>
              </a:rPr>
              <a:t> 1B </a:t>
            </a:r>
            <a:r>
              <a:rPr kumimoji="0" sz="500" b="1" i="0" u="none" strike="noStrike" kern="0" cap="none" spc="0" normalizeH="0" baseline="0" noProof="0" dirty="0">
                <a:ln>
                  <a:noFill/>
                </a:ln>
                <a:solidFill>
                  <a:srgbClr val="FFFFFF"/>
                </a:solidFill>
                <a:effectLst/>
                <a:uLnTx/>
                <a:uFillTx/>
                <a:latin typeface="Arial"/>
                <a:cs typeface="Noto Sans SemBd"/>
                <a:sym typeface="Arial"/>
              </a:rPr>
              <a:t>ER+/HER2-</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7" name="object 33">
            <a:extLst>
              <a:ext uri="{FF2B5EF4-FFF2-40B4-BE49-F238E27FC236}">
                <a16:creationId xmlns:a16="http://schemas.microsoft.com/office/drawing/2014/main" id="{14C4C566-5BF9-FC92-9756-AD48256087E9}"/>
              </a:ext>
            </a:extLst>
          </p:cNvPr>
          <p:cNvSpPr txBox="1"/>
          <p:nvPr/>
        </p:nvSpPr>
        <p:spPr>
          <a:xfrm>
            <a:off x="7838023" y="2733666"/>
            <a:ext cx="982468" cy="1112322"/>
          </a:xfrm>
          <a:prstGeom prst="rect">
            <a:avLst/>
          </a:prstGeom>
          <a:solidFill>
            <a:srgbClr val="F43EAA"/>
          </a:solidFill>
        </p:spPr>
        <p:txBody>
          <a:bodyPr vert="horz" wrap="square" lIns="0" tIns="31734" rIns="0" bIns="0" rtlCol="0">
            <a:noAutofit/>
          </a:bodyPr>
          <a:lstStyle/>
          <a:p>
            <a:pPr marL="48232" marR="232270" lvl="0" indent="0" algn="l" defTabSz="914400" rtl="0" eaLnBrk="1" fontAlgn="auto" latinLnBrk="0" hangingPunct="1">
              <a:lnSpc>
                <a:spcPct val="103400"/>
              </a:lnSpc>
              <a:spcBef>
                <a:spcPts val="250"/>
              </a:spcBef>
              <a:spcAft>
                <a:spcPts val="0"/>
              </a:spcAft>
              <a:buClr>
                <a:srgbClr val="000000"/>
              </a:buClr>
              <a:buSzTx/>
              <a:buFont typeface="Arial"/>
              <a:buNone/>
              <a:tabLst/>
              <a:defRPr/>
            </a:pP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Vepdegestrant</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25" normalizeH="0" baseline="0" noProof="0" dirty="0">
                <a:ln>
                  <a:noFill/>
                </a:ln>
                <a:solidFill>
                  <a:srgbClr val="FFFFFF"/>
                </a:solidFill>
                <a:effectLst/>
                <a:uLnTx/>
                <a:uFillTx/>
                <a:latin typeface="Arial"/>
                <a:cs typeface="Noto Sans SemBd"/>
                <a:sym typeface="Arial"/>
              </a:rPr>
              <a:t>(</a:t>
            </a:r>
            <a:r>
              <a:rPr kumimoji="0" sz="600" b="1" i="0" u="none" strike="noStrike" kern="0" cap="none" spc="-25" normalizeH="0" baseline="0" noProof="0" dirty="0">
                <a:ln>
                  <a:noFill/>
                </a:ln>
                <a:solidFill>
                  <a:srgbClr val="FFFFFF"/>
                </a:solidFill>
                <a:effectLst/>
                <a:uLnTx/>
                <a:uFillTx/>
                <a:latin typeface="Arial"/>
                <a:cs typeface="Noto Sans SemBd"/>
                <a:sym typeface="Arial"/>
              </a:rPr>
              <a:t>PROTAC</a:t>
            </a:r>
            <a:r>
              <a:rPr kumimoji="0" sz="525" b="1" i="0" u="none" strike="noStrike" kern="0" cap="none" spc="-37" normalizeH="0" baseline="31746" noProof="0" dirty="0">
                <a:ln>
                  <a:noFill/>
                </a:ln>
                <a:solidFill>
                  <a:srgbClr val="FFFFFF"/>
                </a:solidFill>
                <a:effectLst/>
                <a:uLnTx/>
                <a:uFillTx/>
                <a:latin typeface="Arial"/>
                <a:cs typeface="Noto Sans SemBd"/>
                <a:sym typeface="Arial"/>
              </a:rPr>
              <a:t>®</a:t>
            </a:r>
            <a:r>
              <a:rPr kumimoji="0" sz="525" b="1" i="0" u="none" strike="noStrike" kern="0" cap="none" spc="89" normalizeH="0" baseline="31746"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Estrogen</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Receptor</a:t>
            </a:r>
            <a:r>
              <a:rPr kumimoji="0" sz="600" b="1" i="0" u="none" strike="noStrike" kern="0" cap="none" spc="3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Degrader)</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8232" marR="0" lvl="0" indent="0" algn="l" defTabSz="914400" rtl="0" eaLnBrk="1" fontAlgn="auto" latinLnBrk="0" hangingPunct="1">
              <a:lnSpc>
                <a:spcPct val="100000"/>
              </a:lnSpc>
              <a:spcBef>
                <a:spcPts val="16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a:t>
            </a:r>
            <a:r>
              <a:rPr kumimoji="0" sz="650" b="1" i="0" u="none" strike="noStrike" kern="0" cap="none" spc="-1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Palbociclib</a:t>
            </a:r>
            <a:endParaRPr kumimoji="0" sz="650" b="0" i="0" u="none" strike="noStrike" kern="0" cap="none" spc="0" normalizeH="0" baseline="0" noProof="0" dirty="0">
              <a:ln>
                <a:noFill/>
              </a:ln>
              <a:solidFill>
                <a:prstClr val="white"/>
              </a:solidFill>
              <a:effectLst/>
              <a:uLnTx/>
              <a:uFillTx/>
              <a:latin typeface="Arial"/>
              <a:cs typeface="Noto Sans SemBd"/>
              <a:sym typeface="Arial"/>
            </a:endParaRPr>
          </a:p>
          <a:p>
            <a:pPr marL="48232" marR="0" lvl="0" indent="0" algn="l" defTabSz="914400" rtl="0" eaLnBrk="1" fontAlgn="auto" latinLnBrk="0" hangingPunct="1">
              <a:lnSpc>
                <a:spcPct val="100000"/>
              </a:lnSpc>
              <a:spcBef>
                <a:spcPts val="55"/>
              </a:spcBef>
              <a:spcAft>
                <a:spcPts val="0"/>
              </a:spcAft>
              <a:buClr>
                <a:srgbClr val="000000"/>
              </a:buClr>
              <a:buSzTx/>
              <a:buFont typeface="Arial"/>
              <a:buNone/>
              <a:tabLst/>
              <a:defRPr/>
            </a:pPr>
            <a:r>
              <a:rPr kumimoji="0" sz="600" b="1" i="0" u="none" strike="noStrike" kern="0" cap="none" spc="-20" normalizeH="0" baseline="0" noProof="0" dirty="0">
                <a:ln>
                  <a:noFill/>
                </a:ln>
                <a:solidFill>
                  <a:srgbClr val="FFFFFF"/>
                </a:solidFill>
                <a:effectLst/>
                <a:uLnTx/>
                <a:uFillTx/>
                <a:latin typeface="Arial"/>
                <a:cs typeface="Noto Sans SemBd"/>
                <a:sym typeface="Arial"/>
              </a:rPr>
              <a:t>(CDK4/6</a:t>
            </a:r>
            <a:r>
              <a:rPr kumimoji="0" sz="60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8232" marR="194194" lvl="0" indent="0" algn="l" defTabSz="914400" rtl="0" eaLnBrk="1" fontAlgn="auto" latinLnBrk="0" hangingPunct="1">
              <a:lnSpc>
                <a:spcPct val="101800"/>
              </a:lnSpc>
              <a:spcBef>
                <a:spcPts val="204"/>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ER+/HER2-</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1/2</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ER+/HER2-</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8" name="object 34">
            <a:hlinkClick r:id="" action="ppaction://noaction"/>
            <a:extLst>
              <a:ext uri="{FF2B5EF4-FFF2-40B4-BE49-F238E27FC236}">
                <a16:creationId xmlns:a16="http://schemas.microsoft.com/office/drawing/2014/main" id="{285B7A11-1EA7-6574-AF5D-869033F0F996}"/>
              </a:ext>
            </a:extLst>
          </p:cNvPr>
          <p:cNvSpPr txBox="1"/>
          <p:nvPr/>
        </p:nvSpPr>
        <p:spPr>
          <a:xfrm>
            <a:off x="6777528" y="1562861"/>
            <a:ext cx="981832" cy="528385"/>
          </a:xfrm>
          <a:prstGeom prst="rect">
            <a:avLst/>
          </a:prstGeom>
          <a:solidFill>
            <a:srgbClr val="F43EAA"/>
          </a:solidFill>
        </p:spPr>
        <p:txBody>
          <a:bodyPr vert="horz" wrap="square" lIns="0" tIns="40618" rIns="0" bIns="0" rtlCol="0">
            <a:noAutofit/>
          </a:bodyPr>
          <a:lstStyle/>
          <a:p>
            <a:pPr marL="43154" marR="0" lvl="0" indent="0" algn="l" defTabSz="914400" rtl="0" eaLnBrk="1" fontAlgn="auto" latinLnBrk="0" hangingPunct="1">
              <a:lnSpc>
                <a:spcPct val="100000"/>
              </a:lnSpc>
              <a:spcBef>
                <a:spcPts val="32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KAT6</a:t>
            </a:r>
            <a:r>
              <a:rPr kumimoji="0" sz="65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3154"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07248144)</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3154" marR="0" lvl="0" indent="0" algn="l" defTabSz="914400" rtl="0" eaLnBrk="1" fontAlgn="auto" latinLnBrk="0" hangingPunct="1">
              <a:lnSpc>
                <a:spcPct val="100000"/>
              </a:lnSpc>
              <a:spcBef>
                <a:spcPts val="14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HR+/HER2-</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69" name="object 35">
            <a:hlinkClick r:id="" action="ppaction://noaction"/>
            <a:extLst>
              <a:ext uri="{FF2B5EF4-FFF2-40B4-BE49-F238E27FC236}">
                <a16:creationId xmlns:a16="http://schemas.microsoft.com/office/drawing/2014/main" id="{E2430D14-7515-CC31-23AF-87FF8BA71EDB}"/>
              </a:ext>
            </a:extLst>
          </p:cNvPr>
          <p:cNvSpPr txBox="1"/>
          <p:nvPr/>
        </p:nvSpPr>
        <p:spPr>
          <a:xfrm>
            <a:off x="5725451" y="2152317"/>
            <a:ext cx="981832" cy="521203"/>
          </a:xfrm>
          <a:prstGeom prst="rect">
            <a:avLst/>
          </a:prstGeom>
          <a:solidFill>
            <a:srgbClr val="F43EAA"/>
          </a:solidFill>
        </p:spPr>
        <p:txBody>
          <a:bodyPr vert="horz" wrap="square" lIns="0" tIns="42523" rIns="0" bIns="0" rtlCol="0">
            <a:noAutofit/>
          </a:bodyPr>
          <a:lstStyle/>
          <a:p>
            <a:pPr marL="46327" marR="0" lvl="0" indent="0" algn="l" defTabSz="914400" rtl="0" eaLnBrk="1" fontAlgn="auto" latinLnBrk="0" hangingPunct="1">
              <a:lnSpc>
                <a:spcPct val="100000"/>
              </a:lnSpc>
              <a:spcBef>
                <a:spcPts val="33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CDK4</a:t>
            </a:r>
            <a:r>
              <a:rPr kumimoji="0" sz="65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07220060)</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14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 3 (2L) HR+/HER2-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1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1/2A</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(1L)</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HR+/HER2-</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70" name="object 36">
            <a:extLst>
              <a:ext uri="{FF2B5EF4-FFF2-40B4-BE49-F238E27FC236}">
                <a16:creationId xmlns:a16="http://schemas.microsoft.com/office/drawing/2014/main" id="{2C2CB454-9D7A-8BBA-2A03-D2B6381E5610}"/>
              </a:ext>
            </a:extLst>
          </p:cNvPr>
          <p:cNvSpPr txBox="1"/>
          <p:nvPr/>
        </p:nvSpPr>
        <p:spPr>
          <a:xfrm>
            <a:off x="5725451" y="2732748"/>
            <a:ext cx="981832" cy="530737"/>
          </a:xfrm>
          <a:prstGeom prst="rect">
            <a:avLst/>
          </a:prstGeom>
          <a:solidFill>
            <a:srgbClr val="F43EAA"/>
          </a:solidFill>
        </p:spPr>
        <p:txBody>
          <a:bodyPr vert="horz" wrap="square" lIns="0" tIns="34907" rIns="0" bIns="0" rtlCol="0">
            <a:noAutofit/>
          </a:bodyPr>
          <a:lstStyle/>
          <a:p>
            <a:pPr marL="46327" marR="0" lvl="0" indent="0" algn="l" defTabSz="914400" rtl="0" eaLnBrk="1" fontAlgn="auto" latinLnBrk="0" hangingPunct="1">
              <a:lnSpc>
                <a:spcPts val="740"/>
              </a:lnSpc>
              <a:spcBef>
                <a:spcPts val="275"/>
              </a:spcBef>
              <a:spcAft>
                <a:spcPts val="0"/>
              </a:spcAft>
              <a:buClr>
                <a:srgbClr val="000000"/>
              </a:buClr>
              <a:buSzTx/>
              <a:buFont typeface="Arial"/>
              <a:buNone/>
              <a:tabLst/>
              <a:defRPr/>
            </a:pPr>
            <a:r>
              <a:rPr kumimoji="0" sz="650" b="1" i="0" u="none" strike="noStrike" kern="0" cap="none" spc="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CDK2</a:t>
            </a:r>
            <a:r>
              <a:rPr kumimoji="0" sz="650" b="1" i="0" u="none" strike="noStrike" kern="0" cap="none" spc="15"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 </a:t>
            </a: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Inhibitor</a:t>
            </a:r>
            <a:endParaRPr kumimoji="0" sz="650" b="0" i="0" u="none" strike="noStrike" kern="0" cap="none" spc="0" normalizeH="0" baseline="0" noProof="0" dirty="0">
              <a:ln>
                <a:noFill/>
              </a:ln>
              <a:solidFill>
                <a:prstClr val="white"/>
              </a:solidFill>
              <a:effectLst/>
              <a:uLnTx/>
              <a:uFillTx/>
              <a:latin typeface="Arial"/>
              <a:cs typeface="Noto Sans SemBd"/>
              <a:sym typeface="Arial"/>
            </a:endParaRPr>
          </a:p>
          <a:p>
            <a:pPr marL="46327" marR="0" lvl="0" indent="0" algn="l" defTabSz="914400" rtl="0" eaLnBrk="1" fontAlgn="auto" latinLnBrk="0" hangingPunct="1">
              <a:lnSpc>
                <a:spcPts val="740"/>
              </a:lnSpc>
              <a:spcBef>
                <a:spcPts val="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07104091)</a:t>
            </a:r>
            <a:r>
              <a:rPr kumimoji="0" sz="600" b="1" i="0" u="none" strike="noStrike" kern="0" cap="none" spc="100" normalizeH="0" baseline="0" noProof="0" dirty="0">
                <a:ln>
                  <a:noFill/>
                </a:ln>
                <a:solidFill>
                  <a:srgbClr val="FFFFFF"/>
                </a:solidFill>
                <a:effectLst/>
                <a:uLnTx/>
                <a:uFillTx/>
                <a:latin typeface="Arial"/>
                <a:cs typeface="Noto Sans SemBd"/>
                <a:sym typeface="Arial"/>
              </a:rPr>
              <a:t> </a:t>
            </a:r>
            <a:r>
              <a:rPr kumimoji="0" sz="650" b="1" i="0" u="none" strike="noStrike" kern="0" cap="none" spc="-50" normalizeH="0" baseline="0" noProof="0" dirty="0">
                <a:ln>
                  <a:noFill/>
                </a:ln>
                <a:solidFill>
                  <a:srgbClr val="FFFFFF"/>
                </a:solidFill>
                <a:effectLst/>
                <a:uLnTx/>
                <a:uFillTx/>
                <a:latin typeface="Arial"/>
                <a:cs typeface="Noto Sans SemBd"/>
                <a:sym typeface="Arial"/>
              </a:rPr>
              <a:t>+</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ts val="740"/>
              </a:lnSpc>
              <a:spcBef>
                <a:spcPts val="40"/>
              </a:spcBef>
              <a:spcAft>
                <a:spcPts val="0"/>
              </a:spcAft>
              <a:buClr>
                <a:srgbClr val="000000"/>
              </a:buClr>
              <a:buSzTx/>
              <a:buFont typeface="Arial"/>
              <a:buNone/>
              <a:tabLst/>
              <a:defRPr/>
            </a:pPr>
            <a:r>
              <a:rPr kumimoji="0" sz="650" b="1" i="0" u="none" strike="noStrike" kern="0" cap="none" spc="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CDK4</a:t>
            </a:r>
            <a:r>
              <a:rPr kumimoji="0" sz="650" b="1" i="0" u="none" strike="noStrike" kern="0" cap="none" spc="15"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 </a:t>
            </a: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Inhibitor</a:t>
            </a:r>
            <a:endParaRPr kumimoji="0" sz="650" b="0" i="0" u="none" strike="noStrike" kern="0" cap="none" spc="0" normalizeH="0" baseline="0" noProof="0" dirty="0">
              <a:ln>
                <a:noFill/>
              </a:ln>
              <a:solidFill>
                <a:prstClr val="white"/>
              </a:solidFill>
              <a:effectLst/>
              <a:uLnTx/>
              <a:uFillTx/>
              <a:latin typeface="Arial"/>
              <a:cs typeface="Noto Sans SemBd"/>
              <a:sym typeface="Arial"/>
            </a:endParaRPr>
          </a:p>
          <a:p>
            <a:pPr marL="46327" marR="0" lvl="0" indent="0" algn="l" defTabSz="914400" rtl="0" eaLnBrk="1" fontAlgn="auto" latinLnBrk="0" hangingPunct="1">
              <a:lnSpc>
                <a:spcPts val="680"/>
              </a:lnSpc>
              <a:spcBef>
                <a:spcPts val="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07220060)</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8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HR+/HER2-</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71" name="object 37">
            <a:hlinkClick r:id="" action="ppaction://noaction"/>
            <a:extLst>
              <a:ext uri="{FF2B5EF4-FFF2-40B4-BE49-F238E27FC236}">
                <a16:creationId xmlns:a16="http://schemas.microsoft.com/office/drawing/2014/main" id="{5C2438C4-6426-1C35-FF87-1C8A9EB96A73}"/>
              </a:ext>
            </a:extLst>
          </p:cNvPr>
          <p:cNvSpPr txBox="1"/>
          <p:nvPr/>
        </p:nvSpPr>
        <p:spPr>
          <a:xfrm>
            <a:off x="5725451" y="1562860"/>
            <a:ext cx="981832" cy="528386"/>
          </a:xfrm>
          <a:prstGeom prst="rect">
            <a:avLst/>
          </a:prstGeom>
          <a:solidFill>
            <a:srgbClr val="F43EAA"/>
          </a:solidFill>
        </p:spPr>
        <p:txBody>
          <a:bodyPr vert="horz" wrap="square" lIns="0" tIns="43158" rIns="0" bIns="0" rtlCol="0">
            <a:noAutofit/>
          </a:bodyPr>
          <a:lstStyle/>
          <a:p>
            <a:pPr marL="46327" marR="0" lvl="0" indent="0" algn="l" defTabSz="914400" rtl="0" eaLnBrk="1" fontAlgn="auto" latinLnBrk="0" hangingPunct="1">
              <a:lnSpc>
                <a:spcPct val="100000"/>
              </a:lnSpc>
              <a:spcBef>
                <a:spcPts val="340"/>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CDK2</a:t>
            </a:r>
            <a:r>
              <a:rPr kumimoji="0" sz="65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07104091)</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14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HR+/HER2-</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72" name="object 38">
            <a:hlinkClick r:id="" action="ppaction://noaction"/>
            <a:extLst>
              <a:ext uri="{FF2B5EF4-FFF2-40B4-BE49-F238E27FC236}">
                <a16:creationId xmlns:a16="http://schemas.microsoft.com/office/drawing/2014/main" id="{D5BF74A7-AFF1-3BB9-A0DD-E4280D9B3CF2}"/>
              </a:ext>
            </a:extLst>
          </p:cNvPr>
          <p:cNvSpPr txBox="1"/>
          <p:nvPr/>
        </p:nvSpPr>
        <p:spPr>
          <a:xfrm>
            <a:off x="3625889" y="5629326"/>
            <a:ext cx="981832" cy="535660"/>
          </a:xfrm>
          <a:prstGeom prst="rect">
            <a:avLst/>
          </a:prstGeom>
          <a:solidFill>
            <a:srgbClr val="AB1AC8"/>
          </a:solidFill>
        </p:spPr>
        <p:txBody>
          <a:bodyPr vert="horz" wrap="square" lIns="0" tIns="51409" rIns="0" bIns="0" rtlCol="0">
            <a:noAutofit/>
          </a:bodyPr>
          <a:lstStyle/>
          <a:p>
            <a:pPr marL="36808" marR="227829" lvl="0" indent="0" algn="l" defTabSz="914400" rtl="0" eaLnBrk="1" fontAlgn="auto" latinLnBrk="0" hangingPunct="1">
              <a:lnSpc>
                <a:spcPts val="690"/>
              </a:lnSpc>
              <a:spcBef>
                <a:spcPts val="40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CD228-directed</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Antibody-</a:t>
            </a:r>
            <a:r>
              <a:rPr kumimoji="0" sz="600" b="1" i="0" u="none" strike="noStrike" kern="0" cap="none" spc="-10" normalizeH="0" baseline="0" noProof="0" dirty="0">
                <a:ln>
                  <a:noFill/>
                </a:ln>
                <a:solidFill>
                  <a:srgbClr val="FFFFFF"/>
                </a:solidFill>
                <a:effectLst/>
                <a:uLnTx/>
                <a:uFillTx/>
                <a:latin typeface="Arial"/>
                <a:cs typeface="Noto Sans SemBd"/>
                <a:sym typeface="Arial"/>
              </a:rPr>
              <a:t>Anticalin</a:t>
            </a:r>
            <a:r>
              <a:rPr kumimoji="0" sz="525" b="1" i="0" u="none" strike="noStrike" kern="0" cap="none" spc="-15" normalizeH="0" baseline="31746" noProof="0" dirty="0">
                <a:ln>
                  <a:noFill/>
                </a:ln>
                <a:solidFill>
                  <a:srgbClr val="FFFFFF"/>
                </a:solidFill>
                <a:effectLst/>
                <a:uLnTx/>
                <a:uFillTx/>
                <a:latin typeface="Arial"/>
                <a:cs typeface="Noto Sans SemBd"/>
                <a:sym typeface="Arial"/>
              </a:rPr>
              <a:t>®</a:t>
            </a:r>
            <a:r>
              <a:rPr kumimoji="0" sz="525" b="1" i="0" u="none" strike="noStrike" kern="0" cap="none" spc="750" normalizeH="0" baseline="31746"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Bispecific</a:t>
            </a:r>
            <a:r>
              <a:rPr kumimoji="0" sz="600" b="1" i="0" u="none" strike="noStrike" kern="0" cap="none" spc="15" normalizeH="0" baseline="0"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Protein</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60"/>
              </a:spcBef>
              <a:spcAft>
                <a:spcPts val="0"/>
              </a:spcAft>
              <a:buClr>
                <a:srgbClr val="000000"/>
              </a:buClr>
              <a:buSzTx/>
              <a:buFont typeface="Arial"/>
              <a:buNone/>
              <a:tabLst/>
              <a:defRPr/>
            </a:pPr>
            <a:r>
              <a:rPr kumimoji="0" sz="600" b="1" i="0" u="none" strike="noStrike" kern="0" cap="none" spc="-35" normalizeH="0" baseline="0" noProof="0" dirty="0">
                <a:ln>
                  <a:noFill/>
                </a:ln>
                <a:solidFill>
                  <a:srgbClr val="FFFFFF"/>
                </a:solidFill>
                <a:effectLst/>
                <a:uLnTx/>
                <a:uFillTx/>
                <a:latin typeface="Arial"/>
                <a:cs typeface="Noto Sans SemBd"/>
                <a:sym typeface="Arial"/>
              </a:rPr>
              <a:t>(PF-</a:t>
            </a:r>
            <a:r>
              <a:rPr kumimoji="0" sz="600" b="1" i="0" u="none" strike="noStrike" kern="0" cap="none" spc="-30" normalizeH="0" baseline="0" noProof="0" dirty="0">
                <a:ln>
                  <a:noFill/>
                </a:ln>
                <a:solidFill>
                  <a:srgbClr val="FFFFFF"/>
                </a:solidFill>
                <a:effectLst/>
                <a:uLnTx/>
                <a:uFillTx/>
                <a:latin typeface="Arial"/>
                <a:cs typeface="Noto Sans SemBd"/>
                <a:sym typeface="Arial"/>
              </a:rPr>
              <a:t>08046049,</a:t>
            </a:r>
            <a:r>
              <a:rPr kumimoji="0" sz="600" b="1" i="0" u="none" strike="noStrike" kern="0" cap="none" spc="75" normalizeH="0" baseline="0" noProof="0" dirty="0">
                <a:ln>
                  <a:noFill/>
                </a:ln>
                <a:solidFill>
                  <a:srgbClr val="FFFFFF"/>
                </a:solidFill>
                <a:effectLst/>
                <a:uLnTx/>
                <a:uFillTx/>
                <a:latin typeface="Arial"/>
                <a:cs typeface="Noto Sans SemBd"/>
                <a:sym typeface="Arial"/>
              </a:rPr>
              <a:t> </a:t>
            </a:r>
            <a:r>
              <a:rPr kumimoji="0" sz="600" b="1" i="0" u="none" strike="noStrike" kern="0" cap="none" spc="-35" normalizeH="0" baseline="0" noProof="0" dirty="0">
                <a:ln>
                  <a:noFill/>
                </a:ln>
                <a:solidFill>
                  <a:srgbClr val="FFFFFF"/>
                </a:solidFill>
                <a:effectLst/>
                <a:uLnTx/>
                <a:uFillTx/>
                <a:latin typeface="Arial"/>
                <a:cs typeface="Noto Sans SemBd"/>
                <a:sym typeface="Arial"/>
              </a:rPr>
              <a:t>SGN-</a:t>
            </a:r>
            <a:r>
              <a:rPr kumimoji="0" sz="600" b="1" i="0" u="none" strike="noStrike" kern="0" cap="none" spc="-10" normalizeH="0" baseline="0" noProof="0" dirty="0">
                <a:ln>
                  <a:noFill/>
                </a:ln>
                <a:solidFill>
                  <a:srgbClr val="FFFFFF"/>
                </a:solidFill>
                <a:effectLst/>
                <a:uLnTx/>
                <a:uFillTx/>
                <a:latin typeface="Arial"/>
                <a:cs typeface="Noto Sans SemBd"/>
                <a:sym typeface="Arial"/>
              </a:rPr>
              <a:t>BB228)</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6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 Advanced </a:t>
            </a:r>
            <a:r>
              <a:rPr kumimoji="0" sz="500" b="1" i="0" u="none" strike="noStrike" kern="0" cap="none" spc="-10" normalizeH="0" baseline="0" noProof="0" dirty="0">
                <a:ln>
                  <a:noFill/>
                </a:ln>
                <a:solidFill>
                  <a:srgbClr val="FFFFFF"/>
                </a:solidFill>
                <a:effectLst/>
                <a:uLnTx/>
                <a:uFillTx/>
                <a:latin typeface="Arial"/>
                <a:cs typeface="Noto Sans SemBd"/>
                <a:sym typeface="Arial"/>
              </a:rPr>
              <a:t>Melanoma</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73" name="object 39">
            <a:hlinkClick r:id="" action="ppaction://noaction"/>
            <a:extLst>
              <a:ext uri="{FF2B5EF4-FFF2-40B4-BE49-F238E27FC236}">
                <a16:creationId xmlns:a16="http://schemas.microsoft.com/office/drawing/2014/main" id="{C3B29ACC-6B9D-06CD-ADD6-B2F21EA8BF0A}"/>
              </a:ext>
            </a:extLst>
          </p:cNvPr>
          <p:cNvSpPr txBox="1"/>
          <p:nvPr/>
        </p:nvSpPr>
        <p:spPr>
          <a:xfrm>
            <a:off x="2580994" y="5629325"/>
            <a:ext cx="981832" cy="535660"/>
          </a:xfrm>
          <a:prstGeom prst="rect">
            <a:avLst/>
          </a:prstGeom>
          <a:solidFill>
            <a:srgbClr val="AB1AC8"/>
          </a:solidFill>
        </p:spPr>
        <p:txBody>
          <a:bodyPr vert="horz" wrap="square" lIns="0" tIns="36810" rIns="0" bIns="0" rtlCol="0">
            <a:noAutofit/>
          </a:bodyPr>
          <a:lstStyle/>
          <a:p>
            <a:pPr marL="36808" marR="0" lvl="0" indent="0" algn="l" defTabSz="914400" rtl="0" eaLnBrk="1" fontAlgn="auto" latinLnBrk="0" hangingPunct="1">
              <a:lnSpc>
                <a:spcPct val="100000"/>
              </a:lnSpc>
              <a:spcBef>
                <a:spcPts val="290"/>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Brentuximab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(CD30-</a:t>
            </a:r>
            <a:r>
              <a:rPr kumimoji="0" sz="600" b="1" i="0" u="none" strike="noStrike" kern="0" cap="none" spc="-20" normalizeH="0" baseline="0" noProof="0" dirty="0">
                <a:ln>
                  <a:noFill/>
                </a:ln>
                <a:solidFill>
                  <a:srgbClr val="FFFFFF"/>
                </a:solidFill>
                <a:effectLst/>
                <a:uLnTx/>
                <a:uFillTx/>
                <a:latin typeface="Arial"/>
                <a:cs typeface="Noto Sans SemBd"/>
                <a:sym typeface="Arial"/>
              </a:rPr>
              <a:t>directed-ADC)</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14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Melanoma</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74" name="object 40">
            <a:extLst>
              <a:ext uri="{FF2B5EF4-FFF2-40B4-BE49-F238E27FC236}">
                <a16:creationId xmlns:a16="http://schemas.microsoft.com/office/drawing/2014/main" id="{C98E3948-6499-C3CB-F3F2-FC85D7C8C3B4}"/>
              </a:ext>
            </a:extLst>
          </p:cNvPr>
          <p:cNvSpPr/>
          <p:nvPr/>
        </p:nvSpPr>
        <p:spPr>
          <a:xfrm>
            <a:off x="4673766" y="5055650"/>
            <a:ext cx="978025" cy="1109402"/>
          </a:xfrm>
          <a:custGeom>
            <a:avLst/>
            <a:gdLst/>
            <a:ahLst/>
            <a:cxnLst/>
            <a:rect l="l" t="t" r="r" b="b"/>
            <a:pathLst>
              <a:path w="978535" h="1109979">
                <a:moveTo>
                  <a:pt x="978090" y="0"/>
                </a:moveTo>
                <a:lnTo>
                  <a:pt x="0" y="0"/>
                </a:lnTo>
                <a:lnTo>
                  <a:pt x="0" y="1109865"/>
                </a:lnTo>
                <a:lnTo>
                  <a:pt x="978090" y="1109865"/>
                </a:lnTo>
                <a:lnTo>
                  <a:pt x="978090" y="0"/>
                </a:lnTo>
                <a:close/>
              </a:path>
            </a:pathLst>
          </a:custGeom>
          <a:solidFill>
            <a:srgbClr val="AB1A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75" name="object 41">
            <a:extLst>
              <a:ext uri="{FF2B5EF4-FFF2-40B4-BE49-F238E27FC236}">
                <a16:creationId xmlns:a16="http://schemas.microsoft.com/office/drawing/2014/main" id="{3525093D-F29A-E466-5476-549095DE70E9}"/>
              </a:ext>
            </a:extLst>
          </p:cNvPr>
          <p:cNvSpPr txBox="1"/>
          <p:nvPr/>
        </p:nvSpPr>
        <p:spPr>
          <a:xfrm>
            <a:off x="4710509" y="5085343"/>
            <a:ext cx="652440" cy="550506"/>
          </a:xfrm>
          <a:prstGeom prst="rect">
            <a:avLst/>
          </a:prstGeom>
          <a:solidFill>
            <a:srgbClr val="AB1AC8"/>
          </a:solidFill>
        </p:spPr>
        <p:txBody>
          <a:bodyPr vert="horz" wrap="square" lIns="0" tIns="24753" rIns="0" bIns="0" rtlCol="0">
            <a:noAutofit/>
          </a:bodyPr>
          <a:lstStyle/>
          <a:p>
            <a:pPr marL="12692" marR="22211" lvl="0" indent="0" algn="l" defTabSz="914400" rtl="0" eaLnBrk="1" fontAlgn="auto" latinLnBrk="0" hangingPunct="1">
              <a:lnSpc>
                <a:spcPts val="740"/>
              </a:lnSpc>
              <a:spcBef>
                <a:spcPts val="195"/>
              </a:spcBef>
              <a:spcAft>
                <a:spcPts val="0"/>
              </a:spcAft>
              <a:buClr>
                <a:srgbClr val="000000"/>
              </a:buClr>
              <a:buSzTx/>
              <a:buFont typeface="Arial"/>
              <a:buNone/>
              <a:tabLst/>
              <a:defRPr/>
            </a:pP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Encorafenib</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a:t>
            </a:r>
            <a:r>
              <a:rPr kumimoji="0" sz="600" b="1" i="1" u="none" strike="noStrike" kern="0" cap="none" spc="-25" normalizeH="0" baseline="0" noProof="0" dirty="0">
                <a:ln>
                  <a:noFill/>
                </a:ln>
                <a:solidFill>
                  <a:srgbClr val="FFFFFF"/>
                </a:solidFill>
                <a:effectLst/>
                <a:uLnTx/>
                <a:uFillTx/>
                <a:latin typeface="Arial"/>
                <a:cs typeface="Noto Sans SemBd"/>
                <a:sym typeface="Arial"/>
              </a:rPr>
              <a:t>BRAF</a:t>
            </a:r>
            <a:r>
              <a:rPr kumimoji="0" sz="600" b="1" i="1" u="none" strike="noStrike" kern="0" cap="none" spc="15"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Inhibitor)</a:t>
            </a:r>
            <a:r>
              <a:rPr kumimoji="0" sz="60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50" normalizeH="0" baseline="0" noProof="0" dirty="0">
                <a:ln>
                  <a:noFill/>
                </a:ln>
                <a:solidFill>
                  <a:srgbClr val="FFFFFF"/>
                </a:solidFill>
                <a:effectLst/>
                <a:uLnTx/>
                <a:uFillTx/>
                <a:latin typeface="Arial"/>
                <a:cs typeface="Noto Sans SemBd"/>
                <a:sym typeface="Arial"/>
              </a:rPr>
              <a:t>+</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prstClr val="white"/>
                </a:solidFill>
                <a:effectLst/>
                <a:uLnTx/>
                <a:uFillTx/>
                <a:latin typeface="Arial"/>
                <a:cs typeface="Noto Sans SemBd"/>
                <a:sym typeface="Arial"/>
                <a:hlinkClick r:id="rId6" action="ppaction://hlinksldjump">
                  <a:extLst>
                    <a:ext uri="{A12FA001-AC4F-418D-AE19-62706E023703}">
                      <ahyp:hlinkClr xmlns:ahyp="http://schemas.microsoft.com/office/drawing/2018/hyperlinkcolor" val="tx"/>
                    </a:ext>
                  </a:extLst>
                </a:hlinkClick>
              </a:rPr>
              <a:t>Binimetinib</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(MEK</a:t>
            </a:r>
            <a:r>
              <a:rPr kumimoji="0" sz="600" b="1" i="0" u="none" strike="noStrike" kern="0" cap="none" spc="-10" normalizeH="0" baseline="0" noProof="0" dirty="0">
                <a:ln>
                  <a:noFill/>
                </a:ln>
                <a:solidFill>
                  <a:srgbClr val="FFFFFF"/>
                </a:solidFill>
                <a:effectLst/>
                <a:uLnTx/>
                <a:uFillTx/>
                <a:latin typeface="Arial"/>
                <a:cs typeface="Noto Sans SemBd"/>
                <a:sym typeface="Arial"/>
              </a:rPr>
              <a:t> Inhibitor)</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12692" marR="0" lvl="0" indent="0" algn="l" defTabSz="914400" rtl="0" eaLnBrk="1" fontAlgn="auto" latinLnBrk="0" hangingPunct="1">
              <a:lnSpc>
                <a:spcPct val="100000"/>
              </a:lnSpc>
              <a:spcBef>
                <a:spcPts val="12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 3</a:t>
            </a:r>
            <a:r>
              <a:rPr kumimoji="0" sz="500" b="1" i="0" u="none" strike="noStrike" kern="0" cap="none" spc="14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&amp;</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 </a:t>
            </a:r>
            <a:r>
              <a:rPr kumimoji="0" sz="500" b="1" i="0" u="none" strike="noStrike" kern="0" cap="none" spc="-50" normalizeH="0" baseline="0" noProof="0" dirty="0">
                <a:ln>
                  <a:noFill/>
                </a:ln>
                <a:solidFill>
                  <a:srgbClr val="FFFFFF"/>
                </a:solidFill>
                <a:effectLst/>
                <a:uLnTx/>
                <a:uFillTx/>
                <a:latin typeface="Arial"/>
                <a:cs typeface="Noto Sans SemBd"/>
                <a:sym typeface="Arial"/>
              </a:rPr>
              <a:t>2</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12692" marR="0" lvl="0" indent="0" algn="l" defTabSz="914400" rtl="0" eaLnBrk="1" fontAlgn="auto" latinLnBrk="0" hangingPunct="1">
              <a:lnSpc>
                <a:spcPct val="100000"/>
              </a:lnSpc>
              <a:spcBef>
                <a:spcPts val="1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BRAF-</a:t>
            </a:r>
            <a:r>
              <a:rPr kumimoji="0" sz="500" b="1" i="0" u="none" strike="noStrike" kern="0" cap="none" spc="-10" normalizeH="0" baseline="0" noProof="0" dirty="0">
                <a:ln>
                  <a:noFill/>
                </a:ln>
                <a:solidFill>
                  <a:srgbClr val="FFFFFF"/>
                </a:solidFill>
                <a:effectLst/>
                <a:uLnTx/>
                <a:uFillTx/>
                <a:latin typeface="Arial"/>
                <a:cs typeface="Noto Sans SemBd"/>
                <a:sym typeface="Arial"/>
              </a:rPr>
              <a:t>V600E/Kmu+</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76" name="object 42">
            <a:extLst>
              <a:ext uri="{FF2B5EF4-FFF2-40B4-BE49-F238E27FC236}">
                <a16:creationId xmlns:a16="http://schemas.microsoft.com/office/drawing/2014/main" id="{D46BBD52-DDB2-DEFC-5CB9-D5604AE9E7F1}"/>
              </a:ext>
            </a:extLst>
          </p:cNvPr>
          <p:cNvSpPr txBox="1"/>
          <p:nvPr/>
        </p:nvSpPr>
        <p:spPr>
          <a:xfrm>
            <a:off x="4710508" y="5624808"/>
            <a:ext cx="929156" cy="94207"/>
          </a:xfrm>
          <a:prstGeom prst="rect">
            <a:avLst/>
          </a:prstGeom>
          <a:solidFill>
            <a:srgbClr val="AB1AC8"/>
          </a:solidFill>
        </p:spPr>
        <p:txBody>
          <a:bodyPr vert="horz" wrap="square" lIns="0" tIns="17137" rIns="0" bIns="0" rtlCol="0">
            <a:noAutofit/>
          </a:bodyPr>
          <a:lstStyle/>
          <a:p>
            <a:pPr marL="12692" marR="0" lvl="0" indent="0" algn="l" defTabSz="914400" rtl="0" eaLnBrk="1" fontAlgn="auto" latinLnBrk="0" hangingPunct="1">
              <a:lnSpc>
                <a:spcPct val="100000"/>
              </a:lnSpc>
              <a:spcBef>
                <a:spcPts val="13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Metastatic</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or</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Unresectable</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77" name="object 43">
            <a:extLst>
              <a:ext uri="{FF2B5EF4-FFF2-40B4-BE49-F238E27FC236}">
                <a16:creationId xmlns:a16="http://schemas.microsoft.com/office/drawing/2014/main" id="{28786BFA-1FB1-43A2-7016-96CAA65FE8DF}"/>
              </a:ext>
            </a:extLst>
          </p:cNvPr>
          <p:cNvSpPr txBox="1"/>
          <p:nvPr/>
        </p:nvSpPr>
        <p:spPr>
          <a:xfrm>
            <a:off x="4710511" y="5717081"/>
            <a:ext cx="929153" cy="96929"/>
          </a:xfrm>
          <a:prstGeom prst="rect">
            <a:avLst/>
          </a:prstGeom>
          <a:solidFill>
            <a:srgbClr val="AB1AC8"/>
          </a:solidFill>
        </p:spPr>
        <p:txBody>
          <a:bodyPr vert="horz" wrap="square" lIns="0" tIns="17137" rIns="0" bIns="0" rtlCol="0">
            <a:noAutofit/>
          </a:bodyPr>
          <a:lstStyle/>
          <a:p>
            <a:pPr marL="12692" marR="0" lvl="0" indent="0" algn="l" defTabSz="914400" rtl="0" eaLnBrk="1" fontAlgn="auto" latinLnBrk="0" hangingPunct="1">
              <a:lnSpc>
                <a:spcPct val="100000"/>
              </a:lnSpc>
              <a:spcBef>
                <a:spcPts val="13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Locally</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Advanced</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Melanoma</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78" name="object 44">
            <a:extLst>
              <a:ext uri="{FF2B5EF4-FFF2-40B4-BE49-F238E27FC236}">
                <a16:creationId xmlns:a16="http://schemas.microsoft.com/office/drawing/2014/main" id="{434EF8AD-D8E8-23BE-7BD6-EEF922D030E6}"/>
              </a:ext>
            </a:extLst>
          </p:cNvPr>
          <p:cNvSpPr txBox="1"/>
          <p:nvPr/>
        </p:nvSpPr>
        <p:spPr>
          <a:xfrm>
            <a:off x="4710511" y="5814010"/>
            <a:ext cx="735581" cy="248015"/>
          </a:xfrm>
          <a:prstGeom prst="rect">
            <a:avLst/>
          </a:prstGeom>
          <a:solidFill>
            <a:srgbClr val="AB1AC8"/>
          </a:solidFill>
        </p:spPr>
        <p:txBody>
          <a:bodyPr vert="horz" wrap="square" lIns="0" tIns="17137" rIns="0" bIns="0" rtlCol="0">
            <a:noAutofit/>
          </a:bodyPr>
          <a:lstStyle/>
          <a:p>
            <a:pPr marL="12692" marR="0" lvl="0" indent="0" algn="l" defTabSz="914400" rtl="0" eaLnBrk="1" fontAlgn="auto" latinLnBrk="0" hangingPunct="1">
              <a:lnSpc>
                <a:spcPct val="100000"/>
              </a:lnSpc>
              <a:spcBef>
                <a:spcPts val="13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6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6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BRAF-</a:t>
            </a:r>
            <a:r>
              <a:rPr kumimoji="0" sz="500" b="1" i="0" u="none" strike="noStrike" kern="0" cap="none" spc="-10" normalizeH="0" baseline="0" noProof="0" dirty="0">
                <a:ln>
                  <a:noFill/>
                </a:ln>
                <a:solidFill>
                  <a:srgbClr val="FFFFFF"/>
                </a:solidFill>
                <a:effectLst/>
                <a:uLnTx/>
                <a:uFillTx/>
                <a:latin typeface="Arial"/>
                <a:cs typeface="Noto Sans SemBd"/>
                <a:sym typeface="Arial"/>
              </a:rPr>
              <a:t>V600mu+</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12692" marR="5076" lvl="0" indent="0" algn="l" defTabSz="914400" rtl="0" eaLnBrk="1" fontAlgn="auto" latinLnBrk="0" hangingPunct="1">
              <a:lnSpc>
                <a:spcPct val="101800"/>
              </a:lnSpc>
              <a:spcBef>
                <a:spcPts val="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Melanoma</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with</a:t>
            </a:r>
            <a:r>
              <a:rPr kumimoji="0" sz="500" b="1" i="0" u="none" strike="noStrike" kern="0" cap="none" spc="4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Brain</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Mestastases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79" name="object 45">
            <a:extLst>
              <a:ext uri="{FF2B5EF4-FFF2-40B4-BE49-F238E27FC236}">
                <a16:creationId xmlns:a16="http://schemas.microsoft.com/office/drawing/2014/main" id="{86F61DE3-1BD6-CEAD-EB6C-700A4D85C0D6}"/>
              </a:ext>
            </a:extLst>
          </p:cNvPr>
          <p:cNvSpPr/>
          <p:nvPr/>
        </p:nvSpPr>
        <p:spPr>
          <a:xfrm>
            <a:off x="2582366" y="5060599"/>
            <a:ext cx="2030306" cy="512812"/>
          </a:xfrm>
          <a:custGeom>
            <a:avLst/>
            <a:gdLst/>
            <a:ahLst/>
            <a:cxnLst/>
            <a:rect l="l" t="t" r="r" b="b"/>
            <a:pathLst>
              <a:path w="2031364" h="513079">
                <a:moveTo>
                  <a:pt x="2030996" y="0"/>
                </a:moveTo>
                <a:lnTo>
                  <a:pt x="0" y="0"/>
                </a:lnTo>
                <a:lnTo>
                  <a:pt x="0" y="513003"/>
                </a:lnTo>
                <a:lnTo>
                  <a:pt x="2030996" y="513003"/>
                </a:lnTo>
                <a:lnTo>
                  <a:pt x="2030996" y="0"/>
                </a:lnTo>
                <a:close/>
              </a:path>
            </a:pathLst>
          </a:custGeom>
          <a:solidFill>
            <a:srgbClr val="AB1A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80" name="object 46">
            <a:extLst>
              <a:ext uri="{FF2B5EF4-FFF2-40B4-BE49-F238E27FC236}">
                <a16:creationId xmlns:a16="http://schemas.microsoft.com/office/drawing/2014/main" id="{EAB8464B-4E54-A598-8469-9FB509579C06}"/>
              </a:ext>
            </a:extLst>
          </p:cNvPr>
          <p:cNvSpPr txBox="1"/>
          <p:nvPr/>
        </p:nvSpPr>
        <p:spPr>
          <a:xfrm>
            <a:off x="2582366" y="5060600"/>
            <a:ext cx="2030306" cy="339019"/>
          </a:xfrm>
          <a:prstGeom prst="rect">
            <a:avLst/>
          </a:prstGeom>
          <a:solidFill>
            <a:srgbClr val="AB1AC8"/>
          </a:solidFill>
        </p:spPr>
        <p:txBody>
          <a:bodyPr vert="horz" wrap="square" lIns="0" tIns="92027" rIns="0" bIns="0" rtlCol="0">
            <a:noAutofit/>
          </a:bodyPr>
          <a:lstStyle/>
          <a:p>
            <a:pPr marL="0" marR="0" lvl="0" indent="0" algn="l" defTabSz="914400" rtl="0" eaLnBrk="1" fontAlgn="auto" latinLnBrk="0" hangingPunct="1">
              <a:lnSpc>
                <a:spcPct val="100000"/>
              </a:lnSpc>
              <a:spcBef>
                <a:spcPts val="725"/>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Times New Roman"/>
              <a:sym typeface="Arial"/>
            </a:endParaRPr>
          </a:p>
          <a:p>
            <a:pPr marL="472156"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800" b="1" i="0" u="none" strike="noStrike" kern="0" cap="none" spc="-10" normalizeH="0" baseline="0" noProof="0" dirty="0">
                <a:ln>
                  <a:noFill/>
                </a:ln>
                <a:solidFill>
                  <a:srgbClr val="FFFFFF"/>
                </a:solidFill>
                <a:effectLst/>
                <a:uLnTx/>
                <a:uFillTx/>
                <a:latin typeface="Arial"/>
                <a:cs typeface="Noto Sans SemBd"/>
                <a:sym typeface="Arial"/>
              </a:rPr>
              <a:t>MELANOMA</a:t>
            </a:r>
            <a:endParaRPr kumimoji="0" sz="8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96" name="object 62">
            <a:hlinkClick r:id="" action="ppaction://noaction"/>
            <a:extLst>
              <a:ext uri="{FF2B5EF4-FFF2-40B4-BE49-F238E27FC236}">
                <a16:creationId xmlns:a16="http://schemas.microsoft.com/office/drawing/2014/main" id="{1D41C27A-AB98-3FBF-A201-15EB943B77AE}"/>
              </a:ext>
            </a:extLst>
          </p:cNvPr>
          <p:cNvSpPr txBox="1"/>
          <p:nvPr/>
        </p:nvSpPr>
        <p:spPr>
          <a:xfrm>
            <a:off x="2581337" y="4476842"/>
            <a:ext cx="981832" cy="527843"/>
          </a:xfrm>
          <a:prstGeom prst="rect">
            <a:avLst/>
          </a:prstGeom>
          <a:solidFill>
            <a:schemeClr val="accent1">
              <a:lumMod val="75000"/>
            </a:schemeClr>
          </a:solidFill>
        </p:spPr>
        <p:txBody>
          <a:bodyPr vert="horz" wrap="square" lIns="0" tIns="41253" rIns="0" bIns="0" rtlCol="0">
            <a:noAutofit/>
          </a:bodyPr>
          <a:lstStyle/>
          <a:p>
            <a:pPr marL="36808" marR="0" lvl="0" indent="0" algn="l" defTabSz="914400" rtl="0" eaLnBrk="1" fontAlgn="auto" latinLnBrk="0" hangingPunct="1">
              <a:lnSpc>
                <a:spcPct val="100000"/>
              </a:lnSpc>
              <a:spcBef>
                <a:spcPts val="32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Disitamab</a:t>
            </a:r>
            <a:r>
              <a:rPr kumimoji="0" sz="650" b="1" i="0" u="none" strike="noStrike" kern="0" cap="none" spc="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6808" marR="219578" lvl="0" indent="0" algn="l" defTabSz="914400" rtl="0" eaLnBrk="1" fontAlgn="auto" latinLnBrk="0" hangingPunct="1">
              <a:lnSpc>
                <a:spcPct val="105000"/>
              </a:lnSpc>
              <a:spcBef>
                <a:spcPts val="3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(HER2-directed</a:t>
            </a:r>
            <a:r>
              <a:rPr kumimoji="0" sz="600" b="1" i="0" u="none" strike="noStrike" kern="0" cap="none" spc="5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with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HER2</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Expression</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97" name="object 63">
            <a:hlinkClick r:id="" action="ppaction://noaction"/>
            <a:extLst>
              <a:ext uri="{FF2B5EF4-FFF2-40B4-BE49-F238E27FC236}">
                <a16:creationId xmlns:a16="http://schemas.microsoft.com/office/drawing/2014/main" id="{94DB4A00-AF2D-DC83-2D4E-C6854C319AC3}"/>
              </a:ext>
            </a:extLst>
          </p:cNvPr>
          <p:cNvSpPr txBox="1"/>
          <p:nvPr/>
        </p:nvSpPr>
        <p:spPr>
          <a:xfrm>
            <a:off x="3625889" y="2152315"/>
            <a:ext cx="981832" cy="524236"/>
          </a:xfrm>
          <a:prstGeom prst="rect">
            <a:avLst/>
          </a:prstGeom>
          <a:solidFill>
            <a:schemeClr val="accent1">
              <a:lumMod val="75000"/>
            </a:schemeClr>
          </a:solidFill>
        </p:spPr>
        <p:txBody>
          <a:bodyPr vert="horz" wrap="square" lIns="0" tIns="31099" rIns="0" bIns="0" rtlCol="0">
            <a:noAutofit/>
          </a:bodyPr>
          <a:lstStyle/>
          <a:p>
            <a:pPr marL="36808" marR="114867" lvl="0" indent="0" algn="l" defTabSz="914400" rtl="0" eaLnBrk="1" fontAlgn="auto" latinLnBrk="0" hangingPunct="1">
              <a:lnSpc>
                <a:spcPct val="110300"/>
              </a:lnSpc>
              <a:spcBef>
                <a:spcPts val="24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Enfortumab</a:t>
            </a:r>
            <a:r>
              <a:rPr kumimoji="0" sz="650" b="1" i="0" u="none" strike="noStrike" kern="0" cap="none" spc="2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r>
              <a:rPr kumimoji="0" lang="en-US" sz="65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(Nectin-4-directed</a:t>
            </a:r>
            <a:r>
              <a:rPr kumimoji="0" sz="600" b="1" i="0" u="none" strike="noStrike" kern="0" cap="none" spc="7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2 Advanced </a:t>
            </a:r>
            <a:r>
              <a:rPr kumimoji="0" sz="500" b="1" i="0" u="none" strike="noStrike" kern="0" cap="none" spc="-25" normalizeH="0" baseline="0" noProof="0" dirty="0">
                <a:ln>
                  <a:noFill/>
                </a:ln>
                <a:solidFill>
                  <a:srgbClr val="FFFFFF"/>
                </a:solidFill>
                <a:effectLst/>
                <a:uLnTx/>
                <a:uFillTx/>
                <a:latin typeface="Arial"/>
                <a:cs typeface="Noto Sans SemBd"/>
                <a:sym typeface="Arial"/>
              </a:rPr>
              <a:t>or</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Metastatic</a:t>
            </a:r>
            <a:r>
              <a:rPr kumimoji="0" sz="500" b="1" i="0" u="none" strike="noStrike" kern="0" cap="none" spc="4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Solid</a:t>
            </a:r>
            <a:r>
              <a:rPr kumimoji="0" sz="500" b="1" i="0" u="none" strike="noStrike" kern="0" cap="none" spc="4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98" name="object 64">
            <a:hlinkClick r:id="" action="ppaction://noaction"/>
            <a:extLst>
              <a:ext uri="{FF2B5EF4-FFF2-40B4-BE49-F238E27FC236}">
                <a16:creationId xmlns:a16="http://schemas.microsoft.com/office/drawing/2014/main" id="{73D1CE4E-673C-E612-8B41-5426D21319C5}"/>
              </a:ext>
            </a:extLst>
          </p:cNvPr>
          <p:cNvSpPr txBox="1"/>
          <p:nvPr/>
        </p:nvSpPr>
        <p:spPr>
          <a:xfrm>
            <a:off x="4681571" y="3900042"/>
            <a:ext cx="982468" cy="515530"/>
          </a:xfrm>
          <a:prstGeom prst="rect">
            <a:avLst/>
          </a:prstGeom>
          <a:solidFill>
            <a:schemeClr val="accent1">
              <a:lumMod val="75000"/>
            </a:schemeClr>
          </a:solidFill>
        </p:spPr>
        <p:txBody>
          <a:bodyPr vert="horz" wrap="square" lIns="0" tIns="40618" rIns="0" bIns="0" rtlCol="0">
            <a:noAutofit/>
          </a:bodyPr>
          <a:lstStyle/>
          <a:p>
            <a:pPr marL="42519" marR="0" lvl="0" indent="0" algn="l" defTabSz="914400" rtl="0" eaLnBrk="1" fontAlgn="auto" latinLnBrk="0" hangingPunct="1">
              <a:lnSpc>
                <a:spcPct val="100000"/>
              </a:lnSpc>
              <a:spcBef>
                <a:spcPts val="320"/>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Tisotumab</a:t>
            </a:r>
            <a:r>
              <a:rPr kumimoji="0" sz="65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2519"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(TF-directed</a:t>
            </a:r>
            <a:r>
              <a:rPr kumimoji="0" sz="600" b="1" i="0" u="none" strike="noStrike" kern="0" cap="none" spc="3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2519" marR="0" lvl="0" indent="0" algn="l" defTabSz="914400" rtl="0" eaLnBrk="1" fontAlgn="auto" latinLnBrk="0" hangingPunct="1">
              <a:lnSpc>
                <a:spcPct val="100000"/>
              </a:lnSpc>
              <a:spcBef>
                <a:spcPts val="14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Cervical</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Cancer</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2519" marR="31730" lvl="0" indent="0" algn="l" defTabSz="914400" rtl="0" eaLnBrk="1" fontAlgn="auto" latinLnBrk="0" hangingPunct="1">
              <a:lnSpc>
                <a:spcPct val="101800"/>
              </a:lnSpc>
              <a:spcBef>
                <a:spcPts val="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2</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Advanced</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Solid</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1B/2</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Cervical</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Cancer</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899" name="object 65">
            <a:hlinkClick r:id="" action="ppaction://noaction"/>
            <a:extLst>
              <a:ext uri="{FF2B5EF4-FFF2-40B4-BE49-F238E27FC236}">
                <a16:creationId xmlns:a16="http://schemas.microsoft.com/office/drawing/2014/main" id="{03C10F80-2A8D-5233-7029-A1DDCF3A80FC}"/>
              </a:ext>
            </a:extLst>
          </p:cNvPr>
          <p:cNvSpPr txBox="1"/>
          <p:nvPr/>
        </p:nvSpPr>
        <p:spPr>
          <a:xfrm>
            <a:off x="4681571" y="4479154"/>
            <a:ext cx="982468" cy="527780"/>
          </a:xfrm>
          <a:prstGeom prst="rect">
            <a:avLst/>
          </a:prstGeom>
          <a:solidFill>
            <a:schemeClr val="accent1">
              <a:lumMod val="75000"/>
            </a:schemeClr>
          </a:solidFill>
        </p:spPr>
        <p:txBody>
          <a:bodyPr vert="horz" wrap="square" lIns="0" tIns="40618" rIns="0" bIns="0" rtlCol="0">
            <a:noAutofit/>
          </a:bodyPr>
          <a:lstStyle/>
          <a:p>
            <a:pPr marL="42519" marR="0" lvl="0" indent="0" algn="l" defTabSz="914400" rtl="0" eaLnBrk="1" fontAlgn="auto" latinLnBrk="0" hangingPunct="1">
              <a:lnSpc>
                <a:spcPct val="100000"/>
              </a:lnSpc>
              <a:spcBef>
                <a:spcPts val="32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Tucatinib</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2519"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0" normalizeH="0" baseline="0" noProof="0" dirty="0">
                <a:ln>
                  <a:noFill/>
                </a:ln>
                <a:solidFill>
                  <a:srgbClr val="FFFFFF"/>
                </a:solidFill>
                <a:effectLst/>
                <a:uLnTx/>
                <a:uFillTx/>
                <a:latin typeface="Arial"/>
                <a:cs typeface="Noto Sans SemBd"/>
                <a:sym typeface="Arial"/>
              </a:rPr>
              <a:t>(HER2</a:t>
            </a:r>
            <a:r>
              <a:rPr kumimoji="0" sz="600" b="1" i="0" u="none" strike="noStrike" kern="0" cap="none" spc="-15"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TKI)</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2519" marR="208155" lvl="0" indent="0" algn="l" defTabSz="914400" rtl="0" eaLnBrk="1" fontAlgn="auto" latinLnBrk="0" hangingPunct="1">
              <a:lnSpc>
                <a:spcPts val="570"/>
              </a:lnSpc>
              <a:spcBef>
                <a:spcPts val="15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with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HER2</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Alterations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00" name="object 66">
            <a:extLst>
              <a:ext uri="{FF2B5EF4-FFF2-40B4-BE49-F238E27FC236}">
                <a16:creationId xmlns:a16="http://schemas.microsoft.com/office/drawing/2014/main" id="{25F6D88C-6F14-D671-7BF7-9553915CE058}"/>
              </a:ext>
            </a:extLst>
          </p:cNvPr>
          <p:cNvSpPr/>
          <p:nvPr/>
        </p:nvSpPr>
        <p:spPr>
          <a:xfrm>
            <a:off x="2580996" y="986542"/>
            <a:ext cx="2030306" cy="521698"/>
          </a:xfrm>
          <a:custGeom>
            <a:avLst/>
            <a:gdLst/>
            <a:ahLst/>
            <a:cxnLst/>
            <a:rect l="l" t="t" r="r" b="b"/>
            <a:pathLst>
              <a:path w="2031364" h="521969">
                <a:moveTo>
                  <a:pt x="2031288" y="0"/>
                </a:moveTo>
                <a:lnTo>
                  <a:pt x="0" y="0"/>
                </a:lnTo>
                <a:lnTo>
                  <a:pt x="0" y="521525"/>
                </a:lnTo>
                <a:lnTo>
                  <a:pt x="2031288" y="521525"/>
                </a:lnTo>
                <a:lnTo>
                  <a:pt x="2031288" y="0"/>
                </a:lnTo>
                <a:close/>
              </a:path>
            </a:pathLst>
          </a:custGeom>
          <a:solidFill>
            <a:schemeClr val="accent1">
              <a:lumMod val="75000"/>
            </a:scheme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01" name="object 67">
            <a:extLst>
              <a:ext uri="{FF2B5EF4-FFF2-40B4-BE49-F238E27FC236}">
                <a16:creationId xmlns:a16="http://schemas.microsoft.com/office/drawing/2014/main" id="{DA29D726-3E38-55D6-E5B8-32B83C16EB2D}"/>
              </a:ext>
            </a:extLst>
          </p:cNvPr>
          <p:cNvSpPr txBox="1"/>
          <p:nvPr/>
        </p:nvSpPr>
        <p:spPr>
          <a:xfrm>
            <a:off x="2580996" y="986542"/>
            <a:ext cx="2030306" cy="359078"/>
          </a:xfrm>
          <a:prstGeom prst="rect">
            <a:avLst/>
          </a:prstGeom>
          <a:solidFill>
            <a:schemeClr val="accent1">
              <a:lumMod val="75000"/>
            </a:schemeClr>
          </a:solidFill>
        </p:spPr>
        <p:txBody>
          <a:bodyPr vert="horz" wrap="square" lIns="0" tIns="29829" rIns="0" bIns="0" rtlCol="0">
            <a:noAutofit/>
          </a:bodyPr>
          <a:lstStyle/>
          <a:p>
            <a:pPr marL="0" marR="0" lvl="0" indent="0" algn="l" defTabSz="914400" rtl="0" eaLnBrk="1" fontAlgn="auto" latinLnBrk="0" hangingPunct="1">
              <a:lnSpc>
                <a:spcPct val="100000"/>
              </a:lnSpc>
              <a:spcBef>
                <a:spcPts val="235"/>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Times New Roman"/>
              <a:sym typeface="Arial"/>
            </a:endParaRPr>
          </a:p>
          <a:p>
            <a:pPr marL="462637" marR="602888" lvl="0" indent="0" algn="l" defTabSz="914400" rtl="0" eaLnBrk="1" fontAlgn="auto" latinLnBrk="0" hangingPunct="1">
              <a:lnSpc>
                <a:spcPts val="840"/>
              </a:lnSpc>
              <a:spcBef>
                <a:spcPts val="0"/>
              </a:spcBef>
              <a:spcAft>
                <a:spcPts val="0"/>
              </a:spcAft>
              <a:buClr>
                <a:srgbClr val="000000"/>
              </a:buClr>
              <a:buSzTx/>
              <a:buFont typeface="Arial"/>
              <a:buNone/>
              <a:tabLst/>
              <a:defRPr/>
            </a:pPr>
            <a:r>
              <a:rPr kumimoji="0" sz="800" b="1" i="0" u="none" strike="noStrike" kern="0" cap="none" spc="-20" normalizeH="0" baseline="0" noProof="0" dirty="0">
                <a:ln>
                  <a:noFill/>
                </a:ln>
                <a:solidFill>
                  <a:srgbClr val="FFFFFF"/>
                </a:solidFill>
                <a:effectLst/>
                <a:uLnTx/>
                <a:uFillTx/>
                <a:latin typeface="Arial"/>
                <a:cs typeface="Noto Sans SemBd"/>
                <a:sym typeface="Arial"/>
              </a:rPr>
              <a:t>OTHER</a:t>
            </a:r>
            <a:r>
              <a:rPr kumimoji="0" sz="800" b="1" i="0" u="none" strike="noStrike" kern="0" cap="none" spc="-60" normalizeH="0" baseline="0" noProof="0" dirty="0">
                <a:ln>
                  <a:noFill/>
                </a:ln>
                <a:solidFill>
                  <a:srgbClr val="FFFFFF"/>
                </a:solidFill>
                <a:effectLst/>
                <a:uLnTx/>
                <a:uFillTx/>
                <a:latin typeface="Arial"/>
                <a:cs typeface="Noto Sans SemBd"/>
                <a:sym typeface="Arial"/>
              </a:rPr>
              <a:t> </a:t>
            </a:r>
            <a:r>
              <a:rPr kumimoji="0" sz="650" b="1" i="0" u="none" strike="noStrike" kern="0" cap="none" spc="-20" normalizeH="0" baseline="0" noProof="0" dirty="0">
                <a:ln>
                  <a:noFill/>
                </a:ln>
                <a:solidFill>
                  <a:srgbClr val="FFFFFF"/>
                </a:solidFill>
                <a:effectLst/>
                <a:uLnTx/>
                <a:uFillTx/>
                <a:latin typeface="Arial"/>
                <a:cs typeface="Noto Sans SemBd"/>
                <a:sym typeface="Arial"/>
              </a:rPr>
              <a:t>OR</a:t>
            </a:r>
            <a:r>
              <a:rPr kumimoji="0" sz="650" b="1" i="0" u="none" strike="noStrike" kern="0" cap="none" spc="-45" normalizeH="0" baseline="0" noProof="0" dirty="0">
                <a:ln>
                  <a:noFill/>
                </a:ln>
                <a:solidFill>
                  <a:srgbClr val="FFFFFF"/>
                </a:solidFill>
                <a:effectLst/>
                <a:uLnTx/>
                <a:uFillTx/>
                <a:latin typeface="Arial"/>
                <a:cs typeface="Noto Sans SemBd"/>
                <a:sym typeface="Arial"/>
              </a:rPr>
              <a:t> </a:t>
            </a:r>
            <a:r>
              <a:rPr kumimoji="0" sz="800" b="1" i="0" u="none" strike="noStrike" kern="0" cap="none" spc="-25" normalizeH="0" baseline="0" noProof="0" dirty="0">
                <a:ln>
                  <a:noFill/>
                </a:ln>
                <a:solidFill>
                  <a:srgbClr val="FFFFFF"/>
                </a:solidFill>
                <a:effectLst/>
                <a:uLnTx/>
                <a:uFillTx/>
                <a:latin typeface="Arial"/>
                <a:cs typeface="Noto Sans SemBd"/>
                <a:sym typeface="Arial"/>
              </a:rPr>
              <a:t>MULTIPLE</a:t>
            </a:r>
            <a:r>
              <a:rPr kumimoji="0" sz="800" b="1" i="0" u="none" strike="noStrike" kern="0" cap="none" spc="500" normalizeH="0" baseline="0" noProof="0" dirty="0">
                <a:ln>
                  <a:noFill/>
                </a:ln>
                <a:solidFill>
                  <a:srgbClr val="FFFFFF"/>
                </a:solidFill>
                <a:effectLst/>
                <a:uLnTx/>
                <a:uFillTx/>
                <a:latin typeface="Arial"/>
                <a:cs typeface="Noto Sans SemBd"/>
                <a:sym typeface="Arial"/>
              </a:rPr>
              <a:t> </a:t>
            </a:r>
            <a:r>
              <a:rPr kumimoji="0" sz="800" b="1" i="0" u="none" strike="noStrike" kern="0" cap="none" spc="-25" normalizeH="0" baseline="0" noProof="0" dirty="0">
                <a:ln>
                  <a:noFill/>
                </a:ln>
                <a:solidFill>
                  <a:srgbClr val="FFFFFF"/>
                </a:solidFill>
                <a:effectLst/>
                <a:uLnTx/>
                <a:uFillTx/>
                <a:latin typeface="Arial"/>
                <a:cs typeface="Noto Sans SemBd"/>
                <a:sym typeface="Arial"/>
              </a:rPr>
              <a:t>CANCER</a:t>
            </a:r>
            <a:r>
              <a:rPr kumimoji="0" sz="800" b="1" i="0" u="none" strike="noStrike" kern="0" cap="none" spc="-30" normalizeH="0" baseline="0" noProof="0" dirty="0">
                <a:ln>
                  <a:noFill/>
                </a:ln>
                <a:solidFill>
                  <a:srgbClr val="FFFFFF"/>
                </a:solidFill>
                <a:effectLst/>
                <a:uLnTx/>
                <a:uFillTx/>
                <a:latin typeface="Arial"/>
                <a:cs typeface="Noto Sans SemBd"/>
                <a:sym typeface="Arial"/>
              </a:rPr>
              <a:t> </a:t>
            </a:r>
            <a:r>
              <a:rPr kumimoji="0" sz="800" b="1" i="0" u="none" strike="noStrike" kern="0" cap="none" spc="-10" normalizeH="0" baseline="0" noProof="0" dirty="0">
                <a:ln>
                  <a:noFill/>
                </a:ln>
                <a:solidFill>
                  <a:srgbClr val="FFFFFF"/>
                </a:solidFill>
                <a:effectLst/>
                <a:uLnTx/>
                <a:uFillTx/>
                <a:latin typeface="Arial"/>
                <a:cs typeface="Noto Sans SemBd"/>
                <a:sym typeface="Arial"/>
              </a:rPr>
              <a:t>TYPES</a:t>
            </a:r>
            <a:endParaRPr kumimoji="0" sz="800" b="0" i="0" u="none" strike="noStrike" kern="0" cap="none" spc="0" normalizeH="0" baseline="0" noProof="0" dirty="0">
              <a:ln>
                <a:noFill/>
              </a:ln>
              <a:solidFill>
                <a:srgbClr val="000000"/>
              </a:solidFill>
              <a:effectLst/>
              <a:uLnTx/>
              <a:uFillTx/>
              <a:latin typeface="Arial"/>
              <a:cs typeface="Noto Sans SemBd"/>
              <a:sym typeface="Arial"/>
            </a:endParaRPr>
          </a:p>
        </p:txBody>
      </p:sp>
      <p:pic>
        <p:nvPicPr>
          <p:cNvPr id="1902" name="object 68">
            <a:extLst>
              <a:ext uri="{FF2B5EF4-FFF2-40B4-BE49-F238E27FC236}">
                <a16:creationId xmlns:a16="http://schemas.microsoft.com/office/drawing/2014/main" id="{3A82F87F-6D64-9657-0680-96EEDD8C620F}"/>
              </a:ext>
            </a:extLst>
          </p:cNvPr>
          <p:cNvPicPr/>
          <p:nvPr/>
        </p:nvPicPr>
        <p:blipFill>
          <a:blip r:embed="rId7" cstate="print"/>
          <a:stretch>
            <a:fillRect/>
          </a:stretch>
        </p:blipFill>
        <p:spPr>
          <a:xfrm>
            <a:off x="2707736" y="1101181"/>
            <a:ext cx="250860" cy="238229"/>
          </a:xfrm>
          <a:prstGeom prst="rect">
            <a:avLst/>
          </a:prstGeom>
          <a:solidFill>
            <a:schemeClr val="accent1">
              <a:lumMod val="75000"/>
            </a:schemeClr>
          </a:solidFill>
        </p:spPr>
      </p:pic>
      <p:sp>
        <p:nvSpPr>
          <p:cNvPr id="1903" name="object 69">
            <a:hlinkClick r:id="" action="ppaction://noaction"/>
            <a:extLst>
              <a:ext uri="{FF2B5EF4-FFF2-40B4-BE49-F238E27FC236}">
                <a16:creationId xmlns:a16="http://schemas.microsoft.com/office/drawing/2014/main" id="{C90421AF-7E83-3E1E-2FA6-EB5BA202AA3D}"/>
              </a:ext>
            </a:extLst>
          </p:cNvPr>
          <p:cNvSpPr txBox="1"/>
          <p:nvPr/>
        </p:nvSpPr>
        <p:spPr>
          <a:xfrm>
            <a:off x="4681571" y="987813"/>
            <a:ext cx="981832" cy="528045"/>
          </a:xfrm>
          <a:prstGeom prst="rect">
            <a:avLst/>
          </a:prstGeom>
          <a:solidFill>
            <a:schemeClr val="accent1">
              <a:lumMod val="75000"/>
            </a:schemeClr>
          </a:solidFill>
        </p:spPr>
        <p:txBody>
          <a:bodyPr vert="horz" wrap="square" lIns="0" tIns="38080" rIns="0" bIns="0" rtlCol="0">
            <a:noAutofit/>
          </a:bodyPr>
          <a:lstStyle/>
          <a:p>
            <a:pPr marL="40616" marR="301445" lvl="0" indent="0" algn="l" defTabSz="914400" rtl="0" eaLnBrk="1" fontAlgn="auto" latinLnBrk="0" hangingPunct="1">
              <a:lnSpc>
                <a:spcPct val="110300"/>
              </a:lnSpc>
              <a:spcBef>
                <a:spcPts val="30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Palbociclib</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(CDK4/6</a:t>
            </a:r>
            <a:r>
              <a:rPr kumimoji="0" sz="60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Inhibitor)</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2</a:t>
            </a:r>
            <a:r>
              <a:rPr kumimoji="0" sz="500" b="1" i="0" u="none" strike="noStrike" kern="0" cap="none" spc="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Pediatric</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R/R</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Ewing</a:t>
            </a:r>
            <a:r>
              <a:rPr kumimoji="0" sz="500" b="1" i="0" u="none" strike="noStrike" kern="0" cap="none" spc="8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Sarcoma</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04" name="object 70">
            <a:hlinkClick r:id="" action="ppaction://noaction"/>
            <a:extLst>
              <a:ext uri="{FF2B5EF4-FFF2-40B4-BE49-F238E27FC236}">
                <a16:creationId xmlns:a16="http://schemas.microsoft.com/office/drawing/2014/main" id="{634C4676-3E6D-34A5-E7CB-99FECF8ED3B1}"/>
              </a:ext>
            </a:extLst>
          </p:cNvPr>
          <p:cNvSpPr txBox="1"/>
          <p:nvPr/>
        </p:nvSpPr>
        <p:spPr>
          <a:xfrm>
            <a:off x="2581337" y="2737620"/>
            <a:ext cx="981832" cy="520001"/>
          </a:xfrm>
          <a:prstGeom prst="rect">
            <a:avLst/>
          </a:prstGeom>
          <a:solidFill>
            <a:schemeClr val="accent1">
              <a:lumMod val="75000"/>
            </a:schemeClr>
          </a:solidFill>
        </p:spPr>
        <p:txBody>
          <a:bodyPr vert="horz" wrap="square" lIns="0" tIns="53947" rIns="0" bIns="0" rtlCol="0">
            <a:noAutofit/>
          </a:bodyPr>
          <a:lstStyle/>
          <a:p>
            <a:pPr marL="46327" marR="0" lvl="0" indent="0" algn="l" defTabSz="914400" rtl="0" eaLnBrk="1" fontAlgn="auto" latinLnBrk="0" hangingPunct="1">
              <a:lnSpc>
                <a:spcPct val="100000"/>
              </a:lnSpc>
              <a:spcBef>
                <a:spcPts val="42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CDK2</a:t>
            </a:r>
            <a:r>
              <a:rPr kumimoji="0" sz="65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07104091)</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14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Ovarian</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Cancer</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05" name="object 71">
            <a:hlinkClick r:id="" action="ppaction://noaction"/>
            <a:extLst>
              <a:ext uri="{FF2B5EF4-FFF2-40B4-BE49-F238E27FC236}">
                <a16:creationId xmlns:a16="http://schemas.microsoft.com/office/drawing/2014/main" id="{07E1BAC7-EDDC-3C09-F5E6-C5F7D3915BD0}"/>
              </a:ext>
            </a:extLst>
          </p:cNvPr>
          <p:cNvSpPr txBox="1"/>
          <p:nvPr/>
        </p:nvSpPr>
        <p:spPr>
          <a:xfrm>
            <a:off x="5725247" y="5629327"/>
            <a:ext cx="982468" cy="535661"/>
          </a:xfrm>
          <a:prstGeom prst="rect">
            <a:avLst/>
          </a:prstGeom>
          <a:solidFill>
            <a:srgbClr val="36B8F2"/>
          </a:solidFill>
        </p:spPr>
        <p:txBody>
          <a:bodyPr vert="horz" wrap="square" lIns="0" tIns="25386" rIns="0" bIns="0" rtlCol="0">
            <a:noAutofit/>
          </a:bodyPr>
          <a:lstStyle/>
          <a:p>
            <a:pPr marL="41884" marR="297002" lvl="0" indent="0" algn="l" defTabSz="914400" rtl="0" eaLnBrk="1" fontAlgn="auto" latinLnBrk="0" hangingPunct="1">
              <a:lnSpc>
                <a:spcPct val="114500"/>
              </a:lnSpc>
              <a:spcBef>
                <a:spcPts val="20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Encorafenib</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a:t>
            </a:r>
            <a:r>
              <a:rPr kumimoji="0" sz="600" b="1" i="1" u="none" strike="noStrike" kern="0" cap="none" spc="-25" normalizeH="0" baseline="0" noProof="0" dirty="0">
                <a:ln>
                  <a:noFill/>
                </a:ln>
                <a:solidFill>
                  <a:srgbClr val="FFFFFF"/>
                </a:solidFill>
                <a:effectLst/>
                <a:uLnTx/>
                <a:uFillTx/>
                <a:latin typeface="Arial"/>
                <a:cs typeface="Noto Sans SemBd"/>
                <a:sym typeface="Arial"/>
              </a:rPr>
              <a:t>BRAF</a:t>
            </a:r>
            <a:r>
              <a:rPr kumimoji="0" sz="600" b="1" i="1"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Inhibitor)</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4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5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(1L)</a:t>
            </a:r>
            <a:r>
              <a:rPr kumimoji="0" sz="500" b="1" i="0" u="none" strike="noStrike" kern="0" cap="none" spc="4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BRAF-</a:t>
            </a:r>
            <a:r>
              <a:rPr kumimoji="0" sz="500" b="1" i="0" u="none" strike="noStrike" kern="0" cap="none" spc="-25" normalizeH="0" baseline="0" noProof="0" dirty="0">
                <a:ln>
                  <a:noFill/>
                </a:ln>
                <a:solidFill>
                  <a:srgbClr val="FFFFFF"/>
                </a:solidFill>
                <a:effectLst/>
                <a:uLnTx/>
                <a:uFillTx/>
                <a:latin typeface="Arial"/>
                <a:cs typeface="Noto Sans SemBd"/>
                <a:sym typeface="Arial"/>
              </a:rPr>
              <a:t>mu+</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1884" marR="0" lvl="0" indent="0" algn="l" defTabSz="914400" rtl="0" eaLnBrk="1" fontAlgn="auto" latinLnBrk="0" hangingPunct="1">
              <a:lnSpc>
                <a:spcPct val="100000"/>
              </a:lnSpc>
              <a:spcBef>
                <a:spcPts val="1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and</a:t>
            </a:r>
            <a:r>
              <a:rPr kumimoji="0" sz="500" b="1" i="0" u="none" strike="noStrike" kern="0" cap="none" spc="7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MSI-H</a:t>
            </a:r>
            <a:r>
              <a:rPr kumimoji="0" sz="500" b="1" i="0" u="none" strike="noStrike" kern="0" cap="none" spc="75" normalizeH="0" baseline="0" noProof="0" dirty="0">
                <a:ln>
                  <a:noFill/>
                </a:ln>
                <a:solidFill>
                  <a:srgbClr val="FFFFFF"/>
                </a:solidFill>
                <a:effectLst/>
                <a:uLnTx/>
                <a:uFillTx/>
                <a:latin typeface="Arial"/>
                <a:cs typeface="Noto Sans SemBd"/>
                <a:sym typeface="Arial"/>
              </a:rPr>
              <a:t> </a:t>
            </a:r>
            <a:r>
              <a:rPr kumimoji="0" sz="500" b="1" i="0" u="none" strike="noStrike" kern="0" cap="none" spc="-20" normalizeH="0" baseline="0" noProof="0" dirty="0">
                <a:ln>
                  <a:noFill/>
                </a:ln>
                <a:solidFill>
                  <a:srgbClr val="FFFFFF"/>
                </a:solidFill>
                <a:effectLst/>
                <a:uLnTx/>
                <a:uFillTx/>
                <a:latin typeface="Arial"/>
                <a:cs typeface="Noto Sans SemBd"/>
                <a:sym typeface="Arial"/>
              </a:rPr>
              <a:t>mCRC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06" name="object 72">
            <a:hlinkClick r:id="" action="ppaction://noaction"/>
            <a:extLst>
              <a:ext uri="{FF2B5EF4-FFF2-40B4-BE49-F238E27FC236}">
                <a16:creationId xmlns:a16="http://schemas.microsoft.com/office/drawing/2014/main" id="{AC02F768-3EE5-ED39-6922-319E2B3212A9}"/>
              </a:ext>
            </a:extLst>
          </p:cNvPr>
          <p:cNvSpPr txBox="1"/>
          <p:nvPr/>
        </p:nvSpPr>
        <p:spPr>
          <a:xfrm>
            <a:off x="6777719" y="4476576"/>
            <a:ext cx="981832" cy="517889"/>
          </a:xfrm>
          <a:prstGeom prst="rect">
            <a:avLst/>
          </a:prstGeom>
          <a:solidFill>
            <a:srgbClr val="542D1C"/>
          </a:solidFill>
        </p:spPr>
        <p:txBody>
          <a:bodyPr vert="horz" wrap="square" lIns="0" tIns="55850" rIns="0" bIns="0" rtlCol="0">
            <a:noAutofit/>
          </a:bodyPr>
          <a:lstStyle/>
          <a:p>
            <a:pPr marL="46327" marR="0" lvl="0" indent="0" algn="l" defTabSz="914400" rtl="0" eaLnBrk="1" fontAlgn="auto" latinLnBrk="0" hangingPunct="1">
              <a:lnSpc>
                <a:spcPct val="100000"/>
              </a:lnSpc>
              <a:spcBef>
                <a:spcPts val="440"/>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CDK2</a:t>
            </a:r>
            <a:r>
              <a:rPr kumimoji="0" sz="65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07104091)</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18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NSCLC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07" name="object 73">
            <a:hlinkClick r:id="" action="ppaction://noaction"/>
            <a:extLst>
              <a:ext uri="{FF2B5EF4-FFF2-40B4-BE49-F238E27FC236}">
                <a16:creationId xmlns:a16="http://schemas.microsoft.com/office/drawing/2014/main" id="{AFD9414B-63FD-E757-3FF2-D1A88AA84851}"/>
              </a:ext>
            </a:extLst>
          </p:cNvPr>
          <p:cNvSpPr txBox="1"/>
          <p:nvPr/>
        </p:nvSpPr>
        <p:spPr>
          <a:xfrm>
            <a:off x="9940911" y="2735476"/>
            <a:ext cx="981198" cy="519347"/>
          </a:xfrm>
          <a:prstGeom prst="rect">
            <a:avLst/>
          </a:prstGeom>
          <a:solidFill>
            <a:schemeClr val="accent4"/>
          </a:solidFill>
        </p:spPr>
        <p:txBody>
          <a:bodyPr vert="horz" wrap="square" lIns="0" tIns="20945" rIns="0" bIns="0" rtlCol="0">
            <a:noAutofit/>
          </a:bodyPr>
          <a:lstStyle/>
          <a:p>
            <a:pPr marL="48865" marR="0" lvl="0" indent="0" algn="l" defTabSz="914400" rtl="0" eaLnBrk="1" fontAlgn="auto" latinLnBrk="0" hangingPunct="1">
              <a:lnSpc>
                <a:spcPct val="100000"/>
              </a:lnSpc>
              <a:spcBef>
                <a:spcPts val="16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Talazoparib</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8865"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30" normalizeH="0" baseline="0" noProof="0" dirty="0">
                <a:ln>
                  <a:noFill/>
                </a:ln>
                <a:solidFill>
                  <a:srgbClr val="FFFFFF"/>
                </a:solidFill>
                <a:effectLst/>
                <a:uLnTx/>
                <a:uFillTx/>
                <a:latin typeface="Arial"/>
                <a:cs typeface="Noto Sans SemBd"/>
                <a:sym typeface="Arial"/>
              </a:rPr>
              <a:t>(PARP</a:t>
            </a:r>
            <a:r>
              <a:rPr kumimoji="0" sz="600" b="1" i="0" u="none" strike="noStrike" kern="0" cap="none" spc="-5"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Inhibitor</a:t>
            </a:r>
            <a:r>
              <a:rPr kumimoji="0" sz="600" b="1" i="0" u="none" strike="noStrike" kern="0" cap="none" spc="0" normalizeH="0" baseline="0" noProof="0" dirty="0">
                <a:ln>
                  <a:noFill/>
                </a:ln>
                <a:solidFill>
                  <a:srgbClr val="FFFFFF"/>
                </a:solidFill>
                <a:effectLst/>
                <a:uLnTx/>
                <a:uFillTx/>
                <a:latin typeface="Arial"/>
                <a:cs typeface="Noto Sans SemBd"/>
                <a:sym typeface="Arial"/>
              </a:rPr>
              <a:t> + </a:t>
            </a:r>
            <a:r>
              <a:rPr kumimoji="0" sz="600" b="1" i="0" u="none" strike="noStrike" kern="0" cap="none" spc="-20" normalizeH="0" baseline="0" noProof="0" dirty="0">
                <a:ln>
                  <a:noFill/>
                </a:ln>
                <a:solidFill>
                  <a:srgbClr val="FFFFFF"/>
                </a:solidFill>
                <a:effectLst/>
                <a:uLnTx/>
                <a:uFillTx/>
                <a:latin typeface="Arial"/>
                <a:cs typeface="Noto Sans SemBd"/>
                <a:sym typeface="Arial"/>
              </a:rPr>
              <a:t>ARI)</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8865" marR="58383" lvl="0" indent="0" algn="l" defTabSz="914400" rtl="0" eaLnBrk="1" fontAlgn="auto" latinLnBrk="0" hangingPunct="1">
              <a:lnSpc>
                <a:spcPts val="760"/>
              </a:lnSpc>
              <a:spcBef>
                <a:spcPts val="3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a:t>
            </a:r>
            <a:r>
              <a:rPr kumimoji="0" sz="500" b="1" i="0" u="none" strike="noStrike" kern="0" cap="none" spc="40" normalizeH="0" baseline="0" noProof="0" dirty="0">
                <a:ln>
                  <a:noFill/>
                </a:ln>
                <a:solidFill>
                  <a:srgbClr val="FFFFFF"/>
                </a:solidFill>
                <a:effectLst/>
                <a:uLnTx/>
                <a:uFillTx/>
                <a:latin typeface="Arial"/>
                <a:cs typeface="Noto Sans SemBd"/>
                <a:sym typeface="Arial"/>
              </a:rPr>
              <a:t> </a:t>
            </a:r>
            <a:r>
              <a:rPr kumimoji="0" sz="480" b="1" i="0" u="none" strike="noStrike" kern="0" cap="none" spc="10" normalizeH="0" baseline="0" noProof="0" dirty="0">
                <a:ln>
                  <a:noFill/>
                </a:ln>
                <a:solidFill>
                  <a:srgbClr val="FFFFFF"/>
                </a:solidFill>
                <a:effectLst/>
                <a:uLnTx/>
                <a:uFillTx/>
                <a:latin typeface="Arial"/>
                <a:cs typeface="Noto Sans SemBd"/>
                <a:sym typeface="Arial"/>
              </a:rPr>
              <a:t>DDR-deficient</a:t>
            </a:r>
            <a:r>
              <a:rPr kumimoji="0" sz="480" b="1" i="0" u="none" strike="noStrike" kern="0" cap="none" spc="40" normalizeH="0" baseline="0" noProof="0" dirty="0">
                <a:ln>
                  <a:noFill/>
                </a:ln>
                <a:solidFill>
                  <a:srgbClr val="FFFFFF"/>
                </a:solidFill>
                <a:effectLst/>
                <a:uLnTx/>
                <a:uFillTx/>
                <a:latin typeface="Arial"/>
                <a:cs typeface="Noto Sans SemBd"/>
                <a:sym typeface="Arial"/>
              </a:rPr>
              <a:t> </a:t>
            </a:r>
            <a:r>
              <a:rPr kumimoji="0" sz="480" b="1" i="0" u="none" strike="noStrike" kern="0" cap="none" spc="-20" normalizeH="0" baseline="0" noProof="0" dirty="0">
                <a:ln>
                  <a:noFill/>
                </a:ln>
                <a:solidFill>
                  <a:srgbClr val="FFFFFF"/>
                </a:solidFill>
                <a:effectLst/>
                <a:uLnTx/>
                <a:uFillTx/>
                <a:latin typeface="Arial"/>
                <a:cs typeface="Noto Sans SemBd"/>
                <a:sym typeface="Arial"/>
              </a:rPr>
              <a:t>mCSPC</a:t>
            </a:r>
            <a:r>
              <a:rPr kumimoji="0" sz="48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mCRPC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08" name="object 74">
            <a:hlinkClick r:id="" action="ppaction://noaction"/>
            <a:extLst>
              <a:ext uri="{FF2B5EF4-FFF2-40B4-BE49-F238E27FC236}">
                <a16:creationId xmlns:a16="http://schemas.microsoft.com/office/drawing/2014/main" id="{F2E1C76F-855F-28AC-6573-F19FE71A9FB2}"/>
              </a:ext>
            </a:extLst>
          </p:cNvPr>
          <p:cNvSpPr txBox="1"/>
          <p:nvPr/>
        </p:nvSpPr>
        <p:spPr>
          <a:xfrm>
            <a:off x="9940924" y="2148263"/>
            <a:ext cx="981832" cy="512681"/>
          </a:xfrm>
          <a:prstGeom prst="rect">
            <a:avLst/>
          </a:prstGeom>
          <a:solidFill>
            <a:schemeClr val="accent4"/>
          </a:solidFill>
        </p:spPr>
        <p:txBody>
          <a:bodyPr vert="horz" wrap="square" lIns="0" tIns="19675" rIns="0" bIns="0" rtlCol="0">
            <a:noAutofit/>
          </a:bodyPr>
          <a:lstStyle/>
          <a:p>
            <a:pPr marL="39981" marR="335078" lvl="0" indent="0" algn="l" defTabSz="914400" rtl="0" eaLnBrk="1" fontAlgn="auto" latinLnBrk="0" hangingPunct="1">
              <a:lnSpc>
                <a:spcPct val="114500"/>
              </a:lnSpc>
              <a:spcBef>
                <a:spcPts val="15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Sasanlimab</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(Anti-PD-</a:t>
            </a:r>
            <a:r>
              <a:rPr kumimoji="0" sz="600" b="1" i="0" u="none" strike="noStrike" kern="0" cap="none" spc="0" normalizeH="0" baseline="0" noProof="0" dirty="0">
                <a:ln>
                  <a:noFill/>
                </a:ln>
                <a:solidFill>
                  <a:srgbClr val="FFFFFF"/>
                </a:solidFill>
                <a:effectLst/>
                <a:uLnTx/>
                <a:uFillTx/>
                <a:latin typeface="Arial"/>
                <a:cs typeface="Noto Sans SemBd"/>
                <a:sym typeface="Arial"/>
              </a:rPr>
              <a:t>1</a:t>
            </a:r>
            <a:r>
              <a:rPr kumimoji="0" sz="60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0" normalizeH="0" baseline="0" noProof="0" dirty="0">
                <a:ln>
                  <a:noFill/>
                </a:ln>
                <a:solidFill>
                  <a:srgbClr val="FFFFFF"/>
                </a:solidFill>
                <a:effectLst/>
                <a:uLnTx/>
                <a:uFillTx/>
                <a:latin typeface="Arial"/>
                <a:cs typeface="Noto Sans SemBd"/>
                <a:sym typeface="Arial"/>
              </a:rPr>
              <a:t>+</a:t>
            </a:r>
            <a:r>
              <a:rPr kumimoji="0" sz="60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BCG)</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NMIBC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09" name="object 75">
            <a:hlinkClick r:id="" action="ppaction://noaction"/>
            <a:extLst>
              <a:ext uri="{FF2B5EF4-FFF2-40B4-BE49-F238E27FC236}">
                <a16:creationId xmlns:a16="http://schemas.microsoft.com/office/drawing/2014/main" id="{FA463FC6-9FEA-DF23-3647-830D710A3223}"/>
              </a:ext>
            </a:extLst>
          </p:cNvPr>
          <p:cNvSpPr txBox="1"/>
          <p:nvPr/>
        </p:nvSpPr>
        <p:spPr>
          <a:xfrm>
            <a:off x="8889162" y="2148263"/>
            <a:ext cx="981832" cy="520476"/>
          </a:xfrm>
          <a:prstGeom prst="rect">
            <a:avLst/>
          </a:prstGeom>
          <a:solidFill>
            <a:schemeClr val="accent4"/>
          </a:solidFill>
        </p:spPr>
        <p:txBody>
          <a:bodyPr vert="horz" wrap="square" lIns="0" tIns="20945" rIns="0" bIns="0" rtlCol="0">
            <a:noAutofit/>
          </a:bodyPr>
          <a:lstStyle/>
          <a:p>
            <a:pPr marL="36808" marR="0" lvl="0" indent="0" algn="l" defTabSz="914400" rtl="0" eaLnBrk="1" fontAlgn="auto" latinLnBrk="0" hangingPunct="1">
              <a:lnSpc>
                <a:spcPct val="100000"/>
              </a:lnSpc>
              <a:spcBef>
                <a:spcPts val="16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Disitamab</a:t>
            </a:r>
            <a:r>
              <a:rPr kumimoji="0" sz="650" b="1" i="0" u="none" strike="noStrike" kern="0" cap="none" spc="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(HER2-directed</a:t>
            </a:r>
            <a:r>
              <a:rPr kumimoji="0" sz="600" b="1" i="0" u="none" strike="noStrike" kern="0" cap="none" spc="5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36808" marR="8884" lvl="0" indent="0" algn="l" defTabSz="914400" rtl="0" eaLnBrk="1" fontAlgn="auto" latinLnBrk="0" hangingPunct="1">
              <a:lnSpc>
                <a:spcPct val="101800"/>
              </a:lnSpc>
              <a:spcBef>
                <a:spcPts val="13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(1L)</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HER2</a:t>
            </a:r>
            <a:r>
              <a:rPr kumimoji="0" sz="500" b="1" i="0" u="none" strike="noStrike" kern="0" cap="none" spc="18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Metastatic</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UC</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 2</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(2L+)</a:t>
            </a:r>
            <a:r>
              <a:rPr kumimoji="0" sz="500" b="1" i="0" u="none" strike="noStrike" kern="0" cap="none" spc="0" normalizeH="0" baseline="0" noProof="0" dirty="0">
                <a:ln>
                  <a:noFill/>
                </a:ln>
                <a:solidFill>
                  <a:srgbClr val="FFFFFF"/>
                </a:solidFill>
                <a:effectLst/>
                <a:uLnTx/>
                <a:uFillTx/>
                <a:latin typeface="Arial"/>
                <a:cs typeface="Noto Sans SemBd"/>
                <a:sym typeface="Arial"/>
              </a:rPr>
              <a:t> UC</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with </a:t>
            </a:r>
            <a:r>
              <a:rPr kumimoji="0" sz="500" b="1" i="0" u="none" strike="noStrike" kern="0" cap="none" spc="-20" normalizeH="0" baseline="0" noProof="0" dirty="0">
                <a:ln>
                  <a:noFill/>
                </a:ln>
                <a:solidFill>
                  <a:srgbClr val="FFFFFF"/>
                </a:solidFill>
                <a:effectLst/>
                <a:uLnTx/>
                <a:uFillTx/>
                <a:latin typeface="Arial"/>
                <a:cs typeface="Noto Sans SemBd"/>
                <a:sym typeface="Arial"/>
              </a:rPr>
              <a:t>HER2</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ct val="100000"/>
              </a:lnSpc>
              <a:spcBef>
                <a:spcPts val="1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Expression</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10" name="object 76">
            <a:hlinkClick r:id="" action="ppaction://noaction"/>
            <a:extLst>
              <a:ext uri="{FF2B5EF4-FFF2-40B4-BE49-F238E27FC236}">
                <a16:creationId xmlns:a16="http://schemas.microsoft.com/office/drawing/2014/main" id="{019F48A3-8A33-099D-9CF7-3CE6C4CFB3AA}"/>
              </a:ext>
            </a:extLst>
          </p:cNvPr>
          <p:cNvSpPr txBox="1"/>
          <p:nvPr/>
        </p:nvSpPr>
        <p:spPr>
          <a:xfrm>
            <a:off x="8889162" y="2735476"/>
            <a:ext cx="981832" cy="1108488"/>
          </a:xfrm>
          <a:prstGeom prst="rect">
            <a:avLst/>
          </a:prstGeom>
          <a:solidFill>
            <a:schemeClr val="accent4"/>
          </a:solidFill>
        </p:spPr>
        <p:txBody>
          <a:bodyPr vert="horz" wrap="square" lIns="0" tIns="29828" rIns="0" bIns="0" rtlCol="0">
            <a:noAutofit/>
          </a:bodyPr>
          <a:lstStyle/>
          <a:p>
            <a:pPr marL="39981" marR="112327" lvl="0" indent="0" algn="just" defTabSz="914400" rtl="0" eaLnBrk="1" fontAlgn="auto" latinLnBrk="0" hangingPunct="1">
              <a:lnSpc>
                <a:spcPct val="111900"/>
              </a:lnSpc>
              <a:spcBef>
                <a:spcPts val="234"/>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Enfortumab</a:t>
            </a:r>
            <a:r>
              <a:rPr kumimoji="0" lang="en-US" sz="650" b="1" i="0" u="none" strike="noStrike" kern="0" cap="none" spc="0"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(Nectin-4-directed</a:t>
            </a:r>
            <a:r>
              <a:rPr kumimoji="0" sz="600" b="1" i="0" u="none" strike="noStrike" kern="0" cap="none" spc="7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UC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39981" marR="133905" lvl="0" indent="0" algn="l" defTabSz="914400" rtl="0" eaLnBrk="1" fontAlgn="auto" latinLnBrk="0" hangingPunct="1">
              <a:lnSpc>
                <a:spcPct val="120900"/>
              </a:lnSpc>
              <a:spcBef>
                <a:spcPts val="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MIBC,</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Cis-</a:t>
            </a:r>
            <a:r>
              <a:rPr kumimoji="0" sz="500" b="1" i="0" u="none" strike="noStrike" kern="0" cap="none" spc="-10" normalizeH="0" baseline="0" noProof="0" dirty="0">
                <a:ln>
                  <a:noFill/>
                </a:ln>
                <a:solidFill>
                  <a:srgbClr val="FFFFFF"/>
                </a:solidFill>
                <a:effectLst/>
                <a:uLnTx/>
                <a:uFillTx/>
                <a:latin typeface="Arial"/>
                <a:cs typeface="Noto Sans SemBd"/>
                <a:sym typeface="Arial"/>
              </a:rPr>
              <a:t>Ineligible</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MIBC,</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Cis-</a:t>
            </a:r>
            <a:r>
              <a:rPr kumimoji="0" sz="500" b="1" i="0" u="none" strike="noStrike" kern="0" cap="none" spc="-10" normalizeH="0" baseline="0" noProof="0" dirty="0">
                <a:ln>
                  <a:noFill/>
                </a:ln>
                <a:solidFill>
                  <a:srgbClr val="FFFFFF"/>
                </a:solidFill>
                <a:effectLst/>
                <a:uLnTx/>
                <a:uFillTx/>
                <a:latin typeface="Arial"/>
                <a:cs typeface="Noto Sans SemBd"/>
                <a:sym typeface="Arial"/>
              </a:rPr>
              <a:t>Eligible</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UC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39981" marR="0" lvl="0" indent="0" algn="l" defTabSz="914400" rtl="0" eaLnBrk="1" fontAlgn="auto" latinLnBrk="0" hangingPunct="1">
              <a:lnSpc>
                <a:spcPct val="100000"/>
              </a:lnSpc>
              <a:spcBef>
                <a:spcPts val="12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UC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39981" marR="0" lvl="0" indent="0" algn="l" defTabSz="914400" rtl="0" eaLnBrk="1" fontAlgn="auto" latinLnBrk="0" hangingPunct="1">
              <a:lnSpc>
                <a:spcPct val="100000"/>
              </a:lnSpc>
              <a:spcBef>
                <a:spcPts val="13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NMIBC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39981" marR="0" lvl="0" indent="0" algn="l" defTabSz="914400" rtl="0" eaLnBrk="1" fontAlgn="auto" latinLnBrk="0" hangingPunct="1">
              <a:lnSpc>
                <a:spcPct val="100000"/>
              </a:lnSpc>
              <a:spcBef>
                <a:spcPts val="1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(BCG-</a:t>
            </a:r>
            <a:r>
              <a:rPr kumimoji="0" sz="500" b="1" i="0" u="none" strike="noStrike" kern="0" cap="none" spc="-10" normalizeH="0" baseline="0" noProof="0" dirty="0">
                <a:ln>
                  <a:noFill/>
                </a:ln>
                <a:solidFill>
                  <a:srgbClr val="FFFFFF"/>
                </a:solidFill>
                <a:effectLst/>
                <a:uLnTx/>
                <a:uFillTx/>
                <a:latin typeface="Arial"/>
                <a:cs typeface="Noto Sans SemBd"/>
                <a:sym typeface="Arial"/>
              </a:rPr>
              <a:t>unresponsive)</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11" name="object 77">
            <a:hlinkClick r:id="" action="ppaction://noaction"/>
            <a:extLst>
              <a:ext uri="{FF2B5EF4-FFF2-40B4-BE49-F238E27FC236}">
                <a16:creationId xmlns:a16="http://schemas.microsoft.com/office/drawing/2014/main" id="{F3E23879-5BF4-BA60-166E-63F7C06919D7}"/>
              </a:ext>
            </a:extLst>
          </p:cNvPr>
          <p:cNvSpPr txBox="1"/>
          <p:nvPr/>
        </p:nvSpPr>
        <p:spPr>
          <a:xfrm>
            <a:off x="9939806" y="1571898"/>
            <a:ext cx="981832" cy="519347"/>
          </a:xfrm>
          <a:prstGeom prst="rect">
            <a:avLst/>
          </a:prstGeom>
          <a:solidFill>
            <a:schemeClr val="accent4"/>
          </a:solidFill>
        </p:spPr>
        <p:txBody>
          <a:bodyPr vert="horz" wrap="square" lIns="0" tIns="17137" rIns="0" bIns="0" rtlCol="0">
            <a:noAutofit/>
          </a:bodyPr>
          <a:lstStyle/>
          <a:p>
            <a:pPr marL="36808" marR="217040" lvl="0" indent="0" algn="l" defTabSz="914400" rtl="0" eaLnBrk="1" fontAlgn="auto" latinLnBrk="0" hangingPunct="1">
              <a:lnSpc>
                <a:spcPct val="111100"/>
              </a:lnSpc>
              <a:spcBef>
                <a:spcPts val="13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Mevrometostat</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(EZH2</a:t>
            </a:r>
            <a:r>
              <a:rPr kumimoji="0" sz="600" b="1" i="0" u="none" strike="noStrike" kern="0" cap="none" spc="5"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Inhibitor)</a:t>
            </a:r>
            <a:r>
              <a:rPr kumimoji="0" sz="600" b="1" i="0" u="none" strike="noStrike" kern="0" cap="none" spc="10" normalizeH="0" baseline="0" noProof="0" dirty="0">
                <a:ln>
                  <a:noFill/>
                </a:ln>
                <a:solidFill>
                  <a:srgbClr val="FFFFFF"/>
                </a:solidFill>
                <a:effectLst/>
                <a:uLnTx/>
                <a:uFillTx/>
                <a:latin typeface="Arial"/>
                <a:cs typeface="Noto Sans SemBd"/>
                <a:sym typeface="Arial"/>
              </a:rPr>
              <a:t> </a:t>
            </a:r>
            <a:r>
              <a:rPr kumimoji="0" sz="600" b="1" i="0" u="none" strike="noStrike" kern="0" cap="none" spc="-50" normalizeH="0" baseline="0" noProof="0" dirty="0">
                <a:ln>
                  <a:noFill/>
                </a:ln>
                <a:solidFill>
                  <a:srgbClr val="FFFFFF"/>
                </a:solidFill>
                <a:effectLst/>
                <a:uLnTx/>
                <a:uFillTx/>
                <a:latin typeface="Arial"/>
                <a:cs typeface="Noto Sans SemBd"/>
                <a:sym typeface="Arial"/>
              </a:rPr>
              <a:t>+</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0" normalizeH="0" baseline="0" noProof="0" dirty="0">
                <a:ln>
                  <a:noFill/>
                </a:ln>
                <a:solidFill>
                  <a:srgbClr val="FFFFFF"/>
                </a:solidFill>
                <a:effectLst/>
                <a:uLnTx/>
                <a:uFillTx/>
                <a:latin typeface="Arial"/>
                <a:cs typeface="Noto Sans SemBd"/>
                <a:sym typeface="Arial"/>
              </a:rPr>
              <a:t>Enzalutamide</a:t>
            </a:r>
            <a:r>
              <a:rPr kumimoji="0" sz="65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(ARI)</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Prostate</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Cancer</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12" name="object 78">
            <a:extLst>
              <a:ext uri="{FF2B5EF4-FFF2-40B4-BE49-F238E27FC236}">
                <a16:creationId xmlns:a16="http://schemas.microsoft.com/office/drawing/2014/main" id="{63E0473F-C414-C20F-C64B-835785F9632E}"/>
              </a:ext>
            </a:extLst>
          </p:cNvPr>
          <p:cNvSpPr/>
          <p:nvPr/>
        </p:nvSpPr>
        <p:spPr>
          <a:xfrm>
            <a:off x="8889154" y="988721"/>
            <a:ext cx="2044904" cy="530584"/>
          </a:xfrm>
          <a:custGeom>
            <a:avLst/>
            <a:gdLst/>
            <a:ahLst/>
            <a:cxnLst/>
            <a:rect l="l" t="t" r="r" b="b"/>
            <a:pathLst>
              <a:path w="2045970" h="530860">
                <a:moveTo>
                  <a:pt x="2045728" y="0"/>
                </a:moveTo>
                <a:lnTo>
                  <a:pt x="6438" y="0"/>
                </a:lnTo>
                <a:lnTo>
                  <a:pt x="0" y="530733"/>
                </a:lnTo>
                <a:lnTo>
                  <a:pt x="2039302" y="530733"/>
                </a:lnTo>
                <a:lnTo>
                  <a:pt x="2045728" y="0"/>
                </a:lnTo>
                <a:close/>
              </a:path>
            </a:pathLst>
          </a:custGeom>
          <a:solidFill>
            <a:schemeClr val="accent4"/>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13" name="object 79">
            <a:extLst>
              <a:ext uri="{FF2B5EF4-FFF2-40B4-BE49-F238E27FC236}">
                <a16:creationId xmlns:a16="http://schemas.microsoft.com/office/drawing/2014/main" id="{EEF3498B-D55E-BA71-B88A-46D4F7D2EDF9}"/>
              </a:ext>
            </a:extLst>
          </p:cNvPr>
          <p:cNvSpPr txBox="1"/>
          <p:nvPr/>
        </p:nvSpPr>
        <p:spPr>
          <a:xfrm>
            <a:off x="8889154" y="988722"/>
            <a:ext cx="2044904" cy="409835"/>
          </a:xfrm>
          <a:prstGeom prst="rect">
            <a:avLst/>
          </a:prstGeom>
        </p:spPr>
        <p:txBody>
          <a:bodyPr vert="horz" wrap="square" lIns="0" tIns="38080" rIns="0" bIns="0" rtlCol="0">
            <a:noAutofit/>
          </a:bodyPr>
          <a:lstStyle/>
          <a:p>
            <a:pPr marL="0" marR="0" lvl="0" indent="0" algn="l" defTabSz="914400" rtl="0" eaLnBrk="1" fontAlgn="auto" latinLnBrk="0" hangingPunct="1">
              <a:lnSpc>
                <a:spcPct val="100000"/>
              </a:lnSpc>
              <a:spcBef>
                <a:spcPts val="30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Times New Roman"/>
              <a:sym typeface="Arial"/>
            </a:endParaRPr>
          </a:p>
          <a:p>
            <a:pPr marL="420118" marR="731082" lvl="0" indent="0" algn="l" defTabSz="914400" rtl="0" eaLnBrk="1" fontAlgn="auto" latinLnBrk="0" hangingPunct="1">
              <a:lnSpc>
                <a:spcPct val="103400"/>
              </a:lnSpc>
              <a:spcBef>
                <a:spcPts val="5"/>
              </a:spcBef>
              <a:spcAft>
                <a:spcPts val="0"/>
              </a:spcAft>
              <a:buClr>
                <a:srgbClr val="000000"/>
              </a:buClr>
              <a:buSzTx/>
              <a:buFont typeface="Arial"/>
              <a:buNone/>
              <a:tabLst/>
              <a:defRPr/>
            </a:pPr>
            <a:r>
              <a:rPr kumimoji="0" sz="800" b="1" i="0" u="none" strike="noStrike" kern="0" cap="none" spc="-10" normalizeH="0" baseline="0" noProof="0" dirty="0">
                <a:ln>
                  <a:noFill/>
                </a:ln>
                <a:solidFill>
                  <a:srgbClr val="FFFFFF"/>
                </a:solidFill>
                <a:effectLst/>
                <a:uLnTx/>
                <a:uFillTx/>
                <a:latin typeface="Arial"/>
                <a:cs typeface="Noto Sans SemBd"/>
                <a:sym typeface="Arial"/>
              </a:rPr>
              <a:t>GENITOURINARY CANCER</a:t>
            </a:r>
            <a:endParaRPr kumimoji="0" sz="800" b="0" i="0" u="none" strike="noStrike" kern="0" cap="none" spc="0" normalizeH="0" baseline="0" noProof="0" dirty="0">
              <a:ln>
                <a:noFill/>
              </a:ln>
              <a:solidFill>
                <a:srgbClr val="000000"/>
              </a:solidFill>
              <a:effectLst/>
              <a:uLnTx/>
              <a:uFillTx/>
              <a:latin typeface="Arial"/>
              <a:cs typeface="Noto Sans SemBd"/>
              <a:sym typeface="Arial"/>
            </a:endParaRPr>
          </a:p>
        </p:txBody>
      </p:sp>
      <p:pic>
        <p:nvPicPr>
          <p:cNvPr id="1914" name="object 80">
            <a:extLst>
              <a:ext uri="{FF2B5EF4-FFF2-40B4-BE49-F238E27FC236}">
                <a16:creationId xmlns:a16="http://schemas.microsoft.com/office/drawing/2014/main" id="{0D769CFC-5D77-3353-D8C0-FA8D39223508}"/>
              </a:ext>
            </a:extLst>
          </p:cNvPr>
          <p:cNvPicPr/>
          <p:nvPr/>
        </p:nvPicPr>
        <p:blipFill>
          <a:blip r:embed="rId8" cstate="print"/>
          <a:stretch>
            <a:fillRect/>
          </a:stretch>
        </p:blipFill>
        <p:spPr>
          <a:xfrm>
            <a:off x="8990507" y="1138807"/>
            <a:ext cx="246455" cy="240310"/>
          </a:xfrm>
          <a:prstGeom prst="rect">
            <a:avLst/>
          </a:prstGeom>
        </p:spPr>
      </p:pic>
      <p:sp>
        <p:nvSpPr>
          <p:cNvPr id="1915" name="object 81">
            <a:hlinkClick r:id="" action="ppaction://noaction"/>
            <a:extLst>
              <a:ext uri="{FF2B5EF4-FFF2-40B4-BE49-F238E27FC236}">
                <a16:creationId xmlns:a16="http://schemas.microsoft.com/office/drawing/2014/main" id="{ABE2DC11-D3CE-0974-259C-D10AD5019128}"/>
              </a:ext>
            </a:extLst>
          </p:cNvPr>
          <p:cNvSpPr txBox="1"/>
          <p:nvPr/>
        </p:nvSpPr>
        <p:spPr>
          <a:xfrm>
            <a:off x="8889162" y="1570768"/>
            <a:ext cx="981832" cy="520476"/>
          </a:xfrm>
          <a:prstGeom prst="rect">
            <a:avLst/>
          </a:prstGeom>
          <a:solidFill>
            <a:schemeClr val="accent4"/>
          </a:solidFill>
        </p:spPr>
        <p:txBody>
          <a:bodyPr vert="horz" wrap="square" lIns="0" tIns="25386" rIns="0" bIns="0" rtlCol="0">
            <a:noAutofit/>
          </a:bodyPr>
          <a:lstStyle/>
          <a:p>
            <a:pPr marL="36808" marR="0" lvl="0" indent="0" algn="l" defTabSz="914400" rtl="0" eaLnBrk="1" fontAlgn="auto" latinLnBrk="0" hangingPunct="1">
              <a:lnSpc>
                <a:spcPts val="740"/>
              </a:lnSpc>
              <a:spcBef>
                <a:spcPts val="200"/>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CDK4</a:t>
            </a:r>
            <a:r>
              <a:rPr kumimoji="0" sz="65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6808" marR="0" lvl="0" indent="0" algn="l" defTabSz="914400" rtl="0" eaLnBrk="1" fontAlgn="auto" latinLnBrk="0" hangingPunct="1">
              <a:lnSpc>
                <a:spcPts val="740"/>
              </a:lnSpc>
              <a:spcBef>
                <a:spcPts val="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20" normalizeH="0" baseline="0" noProof="0" dirty="0">
                <a:ln>
                  <a:noFill/>
                </a:ln>
                <a:solidFill>
                  <a:srgbClr val="FFFFFF"/>
                </a:solidFill>
                <a:effectLst/>
                <a:uLnTx/>
                <a:uFillTx/>
                <a:latin typeface="Arial"/>
                <a:cs typeface="Noto Sans SemBd"/>
                <a:sym typeface="Arial"/>
              </a:rPr>
              <a:t>07220060)</a:t>
            </a:r>
            <a:r>
              <a:rPr kumimoji="0" sz="600" b="1" i="0" u="none" strike="noStrike" kern="0" cap="none" spc="50" normalizeH="0" baseline="0" noProof="0" dirty="0">
                <a:ln>
                  <a:noFill/>
                </a:ln>
                <a:solidFill>
                  <a:srgbClr val="FFFFFF"/>
                </a:solidFill>
                <a:effectLst/>
                <a:uLnTx/>
                <a:uFillTx/>
                <a:latin typeface="Arial"/>
                <a:cs typeface="Noto Sans SemBd"/>
                <a:sym typeface="Arial"/>
              </a:rPr>
              <a:t> </a:t>
            </a:r>
            <a:r>
              <a:rPr kumimoji="0" sz="650" b="1" i="0" u="none" strike="noStrike" kern="0" cap="none" spc="-50" normalizeH="0" baseline="0" noProof="0" dirty="0">
                <a:ln>
                  <a:noFill/>
                </a:ln>
                <a:solidFill>
                  <a:srgbClr val="FFFFFF"/>
                </a:solidFill>
                <a:effectLst/>
                <a:uLnTx/>
                <a:uFillTx/>
                <a:latin typeface="Arial"/>
                <a:cs typeface="Noto Sans SemBd"/>
                <a:sym typeface="Arial"/>
              </a:rPr>
              <a:t>+</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6808" marR="212597" lvl="0" indent="0" algn="l" defTabSz="914400" rtl="0" eaLnBrk="1" fontAlgn="auto" latinLnBrk="0" hangingPunct="1">
              <a:lnSpc>
                <a:spcPts val="780"/>
              </a:lnSpc>
              <a:spcBef>
                <a:spcPts val="6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Enzalutamide</a:t>
            </a:r>
            <a:r>
              <a:rPr kumimoji="0" sz="65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(ARI)</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Prostate</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Cancer</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16" name="object 82">
            <a:hlinkClick r:id="" action="ppaction://noaction"/>
            <a:extLst>
              <a:ext uri="{FF2B5EF4-FFF2-40B4-BE49-F238E27FC236}">
                <a16:creationId xmlns:a16="http://schemas.microsoft.com/office/drawing/2014/main" id="{97766025-9121-F6F6-C002-BD73F92CD5EB}"/>
              </a:ext>
            </a:extLst>
          </p:cNvPr>
          <p:cNvSpPr txBox="1"/>
          <p:nvPr/>
        </p:nvSpPr>
        <p:spPr>
          <a:xfrm>
            <a:off x="9938703" y="3317264"/>
            <a:ext cx="982468" cy="526700"/>
          </a:xfrm>
          <a:prstGeom prst="rect">
            <a:avLst/>
          </a:prstGeom>
          <a:solidFill>
            <a:schemeClr val="accent4"/>
          </a:solidFill>
        </p:spPr>
        <p:txBody>
          <a:bodyPr vert="horz" wrap="square" lIns="0" tIns="40618" rIns="0" bIns="0" rtlCol="0">
            <a:noAutofit/>
          </a:bodyPr>
          <a:lstStyle/>
          <a:p>
            <a:pPr marL="41884" marR="0" lvl="0" indent="0" algn="l" defTabSz="914400" rtl="0" eaLnBrk="1" fontAlgn="auto" latinLnBrk="0" hangingPunct="1">
              <a:lnSpc>
                <a:spcPct val="100000"/>
              </a:lnSpc>
              <a:spcBef>
                <a:spcPts val="32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Tucatinib</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1884"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0" normalizeH="0" baseline="0" noProof="0" dirty="0">
                <a:ln>
                  <a:noFill/>
                </a:ln>
                <a:solidFill>
                  <a:srgbClr val="FFFFFF"/>
                </a:solidFill>
                <a:effectLst/>
                <a:uLnTx/>
                <a:uFillTx/>
                <a:latin typeface="Arial"/>
                <a:cs typeface="Noto Sans SemBd"/>
                <a:sym typeface="Arial"/>
              </a:rPr>
              <a:t>(HER2</a:t>
            </a:r>
            <a:r>
              <a:rPr kumimoji="0" sz="600" b="1" i="0" u="none" strike="noStrike" kern="0" cap="none" spc="-15"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TKI)</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1884" marR="176424" lvl="0" indent="0" algn="l" defTabSz="914400" rtl="0" eaLnBrk="1" fontAlgn="auto" latinLnBrk="0" hangingPunct="1">
              <a:lnSpc>
                <a:spcPts val="570"/>
              </a:lnSpc>
              <a:spcBef>
                <a:spcPts val="15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 2</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(2L) Metastatic</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UC</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with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HER2</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Alterations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17" name="object 83">
            <a:hlinkClick r:id="" action="ppaction://noaction"/>
            <a:extLst>
              <a:ext uri="{FF2B5EF4-FFF2-40B4-BE49-F238E27FC236}">
                <a16:creationId xmlns:a16="http://schemas.microsoft.com/office/drawing/2014/main" id="{C66E307B-CA3C-5CAC-7686-437462450A1D}"/>
              </a:ext>
            </a:extLst>
          </p:cNvPr>
          <p:cNvSpPr txBox="1"/>
          <p:nvPr/>
        </p:nvSpPr>
        <p:spPr>
          <a:xfrm>
            <a:off x="7837820" y="5067158"/>
            <a:ext cx="982468" cy="517691"/>
          </a:xfrm>
          <a:prstGeom prst="rect">
            <a:avLst/>
          </a:prstGeom>
          <a:solidFill>
            <a:srgbClr val="36B8F2"/>
          </a:solidFill>
        </p:spPr>
        <p:txBody>
          <a:bodyPr vert="horz" wrap="square" lIns="0" tIns="41253" rIns="0" bIns="0" rtlCol="0">
            <a:noAutofit/>
          </a:bodyPr>
          <a:lstStyle/>
          <a:p>
            <a:pPr marL="37443" marR="0" lvl="0" indent="0" algn="l" defTabSz="914400" rtl="0" eaLnBrk="1" fontAlgn="auto" latinLnBrk="0" hangingPunct="1">
              <a:lnSpc>
                <a:spcPct val="100000"/>
              </a:lnSpc>
              <a:spcBef>
                <a:spcPts val="32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Disitamab</a:t>
            </a:r>
            <a:r>
              <a:rPr kumimoji="0" sz="650" b="1" i="0" u="none" strike="noStrike" kern="0" cap="none" spc="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7443"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(HER2-directed</a:t>
            </a:r>
            <a:r>
              <a:rPr kumimoji="0" sz="600" b="1" i="0" u="none" strike="noStrike" kern="0" cap="none" spc="5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37443" marR="0" lvl="0" indent="0" algn="l" defTabSz="914400" rtl="0" eaLnBrk="1" fontAlgn="auto" latinLnBrk="0" hangingPunct="1">
              <a:lnSpc>
                <a:spcPts val="585"/>
              </a:lnSpc>
              <a:spcBef>
                <a:spcPts val="10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GI</a:t>
            </a:r>
            <a:r>
              <a:rPr kumimoji="0" sz="500" b="1" i="0" u="none" strike="noStrike" kern="0" cap="none" spc="1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Cancers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37443" marR="0" lvl="0" indent="0" algn="l" defTabSz="914400" rtl="0" eaLnBrk="1" fontAlgn="auto" latinLnBrk="0" hangingPunct="1">
              <a:lnSpc>
                <a:spcPts val="585"/>
              </a:lnSpc>
              <a:spcBef>
                <a:spcPts val="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with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HER2</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Expression</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18" name="object 84">
            <a:hlinkClick r:id="" action="ppaction://noaction"/>
            <a:extLst>
              <a:ext uri="{FF2B5EF4-FFF2-40B4-BE49-F238E27FC236}">
                <a16:creationId xmlns:a16="http://schemas.microsoft.com/office/drawing/2014/main" id="{9DFFC6FD-F253-7E9E-576C-FE409AA731B9}"/>
              </a:ext>
            </a:extLst>
          </p:cNvPr>
          <p:cNvSpPr txBox="1"/>
          <p:nvPr/>
        </p:nvSpPr>
        <p:spPr>
          <a:xfrm>
            <a:off x="5725451" y="3324250"/>
            <a:ext cx="981832" cy="521738"/>
          </a:xfrm>
          <a:prstGeom prst="rect">
            <a:avLst/>
          </a:prstGeom>
          <a:solidFill>
            <a:srgbClr val="F43EAA"/>
          </a:solidFill>
        </p:spPr>
        <p:txBody>
          <a:bodyPr vert="horz" wrap="square" lIns="0" tIns="41253" rIns="0" bIns="0" rtlCol="0">
            <a:noAutofit/>
          </a:bodyPr>
          <a:lstStyle/>
          <a:p>
            <a:pPr marL="36808" marR="0" lvl="0" indent="0" algn="l" defTabSz="914400" rtl="0" eaLnBrk="1" fontAlgn="auto" latinLnBrk="0" hangingPunct="1">
              <a:lnSpc>
                <a:spcPct val="100000"/>
              </a:lnSpc>
              <a:spcBef>
                <a:spcPts val="32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Disitamab</a:t>
            </a:r>
            <a:r>
              <a:rPr kumimoji="0" sz="650" b="1" i="0" u="none" strike="noStrike" kern="0" cap="none" spc="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36808" marR="219578" lvl="0" indent="0" algn="l" defTabSz="914400" rtl="0" eaLnBrk="1" fontAlgn="auto" latinLnBrk="0" hangingPunct="1">
              <a:lnSpc>
                <a:spcPct val="105000"/>
              </a:lnSpc>
              <a:spcBef>
                <a:spcPts val="3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(HER2-directed</a:t>
            </a:r>
            <a:r>
              <a:rPr kumimoji="0" sz="600" b="1" i="0" u="none" strike="noStrike" kern="0" cap="none" spc="5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ADC)</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Breast</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Cancer</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with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HER2</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Expression</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19" name="object 85">
            <a:extLst>
              <a:ext uri="{FF2B5EF4-FFF2-40B4-BE49-F238E27FC236}">
                <a16:creationId xmlns:a16="http://schemas.microsoft.com/office/drawing/2014/main" id="{4E3F8915-59AE-CD14-C2FE-FF683CE48025}"/>
              </a:ext>
            </a:extLst>
          </p:cNvPr>
          <p:cNvSpPr txBox="1"/>
          <p:nvPr/>
        </p:nvSpPr>
        <p:spPr>
          <a:xfrm>
            <a:off x="7838023" y="2148263"/>
            <a:ext cx="982468" cy="528384"/>
          </a:xfrm>
          <a:prstGeom prst="rect">
            <a:avLst/>
          </a:prstGeom>
          <a:solidFill>
            <a:srgbClr val="F43EAA"/>
          </a:solidFill>
        </p:spPr>
        <p:txBody>
          <a:bodyPr vert="horz" wrap="square" lIns="0" tIns="35542" rIns="0" bIns="0" rtlCol="0">
            <a:noAutofit/>
          </a:bodyPr>
          <a:lstStyle/>
          <a:p>
            <a:pPr marL="48232" marR="0" lvl="0" indent="0" algn="l" defTabSz="914400" rtl="0" eaLnBrk="1" fontAlgn="auto" latinLnBrk="0" hangingPunct="1">
              <a:lnSpc>
                <a:spcPts val="770"/>
              </a:lnSpc>
              <a:spcBef>
                <a:spcPts val="280"/>
              </a:spcBef>
              <a:spcAft>
                <a:spcPts val="0"/>
              </a:spcAft>
              <a:buClr>
                <a:srgbClr val="000000"/>
              </a:buClr>
              <a:buSzTx/>
              <a:buFont typeface="Arial"/>
              <a:buNone/>
              <a:tabLst/>
              <a:defRPr/>
            </a:pP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Vepdegestrant</a:t>
            </a:r>
            <a:endParaRPr kumimoji="0" sz="650" b="0" i="0" u="none" strike="noStrike" kern="0" cap="none" spc="0" normalizeH="0" baseline="0" noProof="0" dirty="0">
              <a:ln>
                <a:noFill/>
              </a:ln>
              <a:solidFill>
                <a:prstClr val="white"/>
              </a:solidFill>
              <a:effectLst/>
              <a:uLnTx/>
              <a:uFillTx/>
              <a:latin typeface="Arial"/>
              <a:cs typeface="Noto Sans SemBd"/>
              <a:sym typeface="Arial"/>
            </a:endParaRPr>
          </a:p>
          <a:p>
            <a:pPr marL="48232" marR="0" lvl="0" indent="0" algn="l" defTabSz="914400" rtl="0" eaLnBrk="1" fontAlgn="auto" latinLnBrk="0" hangingPunct="1">
              <a:lnSpc>
                <a:spcPts val="470"/>
              </a:lnSpc>
              <a:spcBef>
                <a:spcPts val="0"/>
              </a:spcBef>
              <a:spcAft>
                <a:spcPts val="0"/>
              </a:spcAft>
              <a:buClr>
                <a:srgbClr val="000000"/>
              </a:buClr>
              <a:buSzTx/>
              <a:buFont typeface="Arial"/>
              <a:buNone/>
              <a:tabLst/>
              <a:defRPr/>
            </a:pPr>
            <a:r>
              <a:rPr kumimoji="0" sz="400" b="1" i="0" u="none" strike="noStrike" kern="0" cap="none" spc="-30" normalizeH="0" baseline="0" noProof="0" dirty="0">
                <a:ln>
                  <a:noFill/>
                </a:ln>
                <a:solidFill>
                  <a:srgbClr val="FFFFFF"/>
                </a:solidFill>
                <a:effectLst/>
                <a:uLnTx/>
                <a:uFillTx/>
                <a:latin typeface="Arial"/>
                <a:cs typeface="Noto Sans SemBd"/>
                <a:sym typeface="Arial"/>
              </a:rPr>
              <a:t>(PROTAC</a:t>
            </a:r>
            <a:r>
              <a:rPr kumimoji="0" sz="300" b="1" i="0" u="none" strike="noStrike" kern="0" cap="none" spc="-44" normalizeH="0" baseline="41666" noProof="0" dirty="0">
                <a:ln>
                  <a:noFill/>
                </a:ln>
                <a:solidFill>
                  <a:srgbClr val="FFFFFF"/>
                </a:solidFill>
                <a:effectLst/>
                <a:uLnTx/>
                <a:uFillTx/>
                <a:latin typeface="Arial"/>
                <a:cs typeface="Noto Sans SemBd"/>
                <a:sym typeface="Arial"/>
              </a:rPr>
              <a:t>®</a:t>
            </a:r>
            <a:r>
              <a:rPr kumimoji="0" sz="300" b="1" i="0" u="none" strike="noStrike" kern="0" cap="none" spc="112" normalizeH="0" baseline="41666" noProof="0" dirty="0">
                <a:ln>
                  <a:noFill/>
                </a:ln>
                <a:solidFill>
                  <a:srgbClr val="FFFFFF"/>
                </a:solidFill>
                <a:effectLst/>
                <a:uLnTx/>
                <a:uFillTx/>
                <a:latin typeface="Arial"/>
                <a:cs typeface="Noto Sans SemBd"/>
                <a:sym typeface="Arial"/>
              </a:rPr>
              <a:t> </a:t>
            </a:r>
            <a:r>
              <a:rPr kumimoji="0" sz="400" b="1" i="0" u="none" strike="noStrike" kern="0" cap="none" spc="-35" normalizeH="0" baseline="0" noProof="0" dirty="0">
                <a:ln>
                  <a:noFill/>
                </a:ln>
                <a:solidFill>
                  <a:srgbClr val="FFFFFF"/>
                </a:solidFill>
                <a:effectLst/>
                <a:uLnTx/>
                <a:uFillTx/>
                <a:latin typeface="Arial"/>
                <a:cs typeface="Noto Sans SemBd"/>
                <a:sym typeface="Arial"/>
              </a:rPr>
              <a:t>Estrogen</a:t>
            </a:r>
            <a:r>
              <a:rPr kumimoji="0" sz="400" b="1" i="0" u="none" strike="noStrike" kern="0" cap="none" spc="5" normalizeH="0" baseline="0" noProof="0" dirty="0">
                <a:ln>
                  <a:noFill/>
                </a:ln>
                <a:solidFill>
                  <a:srgbClr val="FFFFFF"/>
                </a:solidFill>
                <a:effectLst/>
                <a:uLnTx/>
                <a:uFillTx/>
                <a:latin typeface="Arial"/>
                <a:cs typeface="Noto Sans SemBd"/>
                <a:sym typeface="Arial"/>
              </a:rPr>
              <a:t> </a:t>
            </a:r>
            <a:r>
              <a:rPr kumimoji="0" sz="400" b="1" i="0" u="none" strike="noStrike" kern="0" cap="none" spc="-30" normalizeH="0" baseline="0" noProof="0" dirty="0">
                <a:ln>
                  <a:noFill/>
                </a:ln>
                <a:solidFill>
                  <a:srgbClr val="FFFFFF"/>
                </a:solidFill>
                <a:effectLst/>
                <a:uLnTx/>
                <a:uFillTx/>
                <a:latin typeface="Arial"/>
                <a:cs typeface="Noto Sans SemBd"/>
                <a:sym typeface="Arial"/>
              </a:rPr>
              <a:t>Receptor</a:t>
            </a:r>
            <a:r>
              <a:rPr kumimoji="0" sz="400" b="1" i="0" u="none" strike="noStrike" kern="0" cap="none" spc="5" normalizeH="0" baseline="0" noProof="0" dirty="0">
                <a:ln>
                  <a:noFill/>
                </a:ln>
                <a:solidFill>
                  <a:srgbClr val="FFFFFF"/>
                </a:solidFill>
                <a:effectLst/>
                <a:uLnTx/>
                <a:uFillTx/>
                <a:latin typeface="Arial"/>
                <a:cs typeface="Noto Sans SemBd"/>
                <a:sym typeface="Arial"/>
              </a:rPr>
              <a:t> </a:t>
            </a:r>
            <a:r>
              <a:rPr kumimoji="0" sz="400" b="1" i="0" u="none" strike="noStrike" kern="0" cap="none" spc="-10" normalizeH="0" baseline="0" noProof="0" dirty="0">
                <a:ln>
                  <a:noFill/>
                </a:ln>
                <a:solidFill>
                  <a:srgbClr val="FFFFFF"/>
                </a:solidFill>
                <a:effectLst/>
                <a:uLnTx/>
                <a:uFillTx/>
                <a:latin typeface="Arial"/>
                <a:cs typeface="Noto Sans SemBd"/>
                <a:sym typeface="Arial"/>
              </a:rPr>
              <a:t>Degrader)</a:t>
            </a:r>
            <a:endParaRPr kumimoji="0" sz="400" b="0" i="0" u="none" strike="noStrike" kern="0" cap="none" spc="0" normalizeH="0" baseline="0" noProof="0" dirty="0">
              <a:ln>
                <a:noFill/>
              </a:ln>
              <a:solidFill>
                <a:srgbClr val="000000"/>
              </a:solidFill>
              <a:effectLst/>
              <a:uLnTx/>
              <a:uFillTx/>
              <a:latin typeface="Arial"/>
              <a:cs typeface="Noto Sans SemBd"/>
              <a:sym typeface="Arial"/>
            </a:endParaRPr>
          </a:p>
          <a:p>
            <a:pPr marL="48232" marR="0" lvl="0" indent="0" algn="l" defTabSz="914400" rtl="0" eaLnBrk="1" fontAlgn="auto" latinLnBrk="0" hangingPunct="1">
              <a:lnSpc>
                <a:spcPts val="765"/>
              </a:lnSpc>
              <a:spcBef>
                <a:spcPts val="90"/>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a:t>
            </a:r>
            <a:r>
              <a:rPr kumimoji="0" sz="650" b="1" i="0" u="none" strike="noStrike" kern="0" cap="none" spc="5" normalizeH="0" baseline="0" noProof="0" dirty="0">
                <a:ln>
                  <a:noFill/>
                </a:ln>
                <a:solidFill>
                  <a:srgbClr val="FFFFFF"/>
                </a:solidFill>
                <a:effectLst/>
                <a:uLnTx/>
                <a:uFillTx/>
                <a:latin typeface="Arial"/>
                <a:cs typeface="Noto Sans SemBd"/>
                <a:sym typeface="Arial"/>
              </a:rPr>
              <a:t> </a:t>
            </a:r>
            <a:r>
              <a:rPr kumimoji="0" sz="650" b="1" i="0" u="none" strike="noStrike" kern="0" cap="none" spc="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CDK4</a:t>
            </a:r>
            <a:r>
              <a:rPr kumimoji="0" sz="650" b="1" i="0" u="none" strike="noStrike" kern="0" cap="none" spc="5"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 </a:t>
            </a:r>
            <a:r>
              <a:rPr kumimoji="0" sz="650" b="1" i="0" u="none" strike="noStrike" kern="0" cap="none" spc="-10" normalizeH="0" baseline="0" noProof="0" dirty="0">
                <a:ln>
                  <a:noFill/>
                </a:ln>
                <a:solidFill>
                  <a:prstClr val="white"/>
                </a:solidFill>
                <a:effectLst/>
                <a:uLnTx/>
                <a:uFillTx/>
                <a:latin typeface="Arial"/>
                <a:cs typeface="Noto Sans SemBd"/>
                <a:sym typeface="Arial"/>
                <a:hlinkClick r:id="" action="ppaction://noaction">
                  <a:extLst>
                    <a:ext uri="{A12FA001-AC4F-418D-AE19-62706E023703}">
                      <ahyp:hlinkClr xmlns:ahyp="http://schemas.microsoft.com/office/drawing/2018/hyperlinkcolor" val="tx"/>
                    </a:ext>
                  </a:extLst>
                </a:hlinkClick>
              </a:rPr>
              <a:t>Inhibitor</a:t>
            </a:r>
            <a:endParaRPr kumimoji="0" sz="650" b="0" i="0" u="none" strike="noStrike" kern="0" cap="none" spc="0" normalizeH="0" baseline="0" noProof="0" dirty="0">
              <a:ln>
                <a:noFill/>
              </a:ln>
              <a:solidFill>
                <a:prstClr val="white"/>
              </a:solidFill>
              <a:effectLst/>
              <a:uLnTx/>
              <a:uFillTx/>
              <a:latin typeface="Arial"/>
              <a:cs typeface="Noto Sans SemBd"/>
              <a:sym typeface="Arial"/>
            </a:endParaRPr>
          </a:p>
          <a:p>
            <a:pPr marL="48232" marR="0" lvl="0" indent="0" algn="l" defTabSz="914400" rtl="0" eaLnBrk="1" fontAlgn="auto" latinLnBrk="0" hangingPunct="1">
              <a:lnSpc>
                <a:spcPts val="645"/>
              </a:lnSpc>
              <a:spcBef>
                <a:spcPts val="0"/>
              </a:spcBef>
              <a:spcAft>
                <a:spcPts val="0"/>
              </a:spcAft>
              <a:buClr>
                <a:srgbClr val="000000"/>
              </a:buClr>
              <a:buSzTx/>
              <a:buFont typeface="Arial"/>
              <a:buNone/>
              <a:tabLst/>
              <a:defRPr/>
            </a:pPr>
            <a:r>
              <a:rPr kumimoji="0" sz="550" b="1" i="0" u="none" strike="noStrike" kern="0" cap="none" spc="-25" normalizeH="0" baseline="0" noProof="0" dirty="0">
                <a:ln>
                  <a:noFill/>
                </a:ln>
                <a:solidFill>
                  <a:srgbClr val="FFFFFF"/>
                </a:solidFill>
                <a:effectLst/>
                <a:uLnTx/>
                <a:uFillTx/>
                <a:latin typeface="Arial"/>
                <a:cs typeface="Noto Sans SemBd"/>
                <a:sym typeface="Arial"/>
              </a:rPr>
              <a:t>(PF-</a:t>
            </a:r>
            <a:r>
              <a:rPr kumimoji="0" sz="550" b="1" i="0" u="none" strike="noStrike" kern="0" cap="none" spc="-10" normalizeH="0" baseline="0" noProof="0" dirty="0">
                <a:ln>
                  <a:noFill/>
                </a:ln>
                <a:solidFill>
                  <a:srgbClr val="FFFFFF"/>
                </a:solidFill>
                <a:effectLst/>
                <a:uLnTx/>
                <a:uFillTx/>
                <a:latin typeface="Arial"/>
                <a:cs typeface="Noto Sans SemBd"/>
                <a:sym typeface="Arial"/>
              </a:rPr>
              <a:t>07220060)</a:t>
            </a:r>
            <a:endParaRPr kumimoji="0" sz="550" b="0" i="0" u="none" strike="noStrike" kern="0" cap="none" spc="0" normalizeH="0" baseline="0" noProof="0" dirty="0">
              <a:ln>
                <a:noFill/>
              </a:ln>
              <a:solidFill>
                <a:srgbClr val="000000"/>
              </a:solidFill>
              <a:effectLst/>
              <a:uLnTx/>
              <a:uFillTx/>
              <a:latin typeface="Arial"/>
              <a:cs typeface="Noto Sans SemBd"/>
              <a:sym typeface="Arial"/>
            </a:endParaRPr>
          </a:p>
          <a:p>
            <a:pPr marL="48232"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1B/2</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ER+/HER2-</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MBC</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20" name="object 86">
            <a:hlinkClick r:id="" action="ppaction://noaction"/>
            <a:extLst>
              <a:ext uri="{FF2B5EF4-FFF2-40B4-BE49-F238E27FC236}">
                <a16:creationId xmlns:a16="http://schemas.microsoft.com/office/drawing/2014/main" id="{F7D69B7D-88A1-F463-5E35-FA80F010338B}"/>
              </a:ext>
            </a:extLst>
          </p:cNvPr>
          <p:cNvSpPr txBox="1"/>
          <p:nvPr/>
        </p:nvSpPr>
        <p:spPr>
          <a:xfrm>
            <a:off x="2581337" y="3320196"/>
            <a:ext cx="981832" cy="515202"/>
          </a:xfrm>
          <a:prstGeom prst="rect">
            <a:avLst/>
          </a:prstGeom>
          <a:solidFill>
            <a:schemeClr val="accent1">
              <a:lumMod val="75000"/>
            </a:schemeClr>
          </a:solidFill>
        </p:spPr>
        <p:txBody>
          <a:bodyPr vert="horz" wrap="square" lIns="0" tIns="53947" rIns="0" bIns="0" rtlCol="0">
            <a:noAutofit/>
          </a:bodyPr>
          <a:lstStyle/>
          <a:p>
            <a:pPr marL="46327" marR="0" lvl="0" indent="0" algn="l" defTabSz="914400" rtl="0" eaLnBrk="1" fontAlgn="auto" latinLnBrk="0" hangingPunct="1">
              <a:lnSpc>
                <a:spcPct val="100000"/>
              </a:lnSpc>
              <a:spcBef>
                <a:spcPts val="42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CDK4</a:t>
            </a:r>
            <a:r>
              <a:rPr kumimoji="0" sz="650" b="1" i="0" u="none" strike="noStrike" kern="0" cap="none" spc="1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Inhibitor</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10" normalizeH="0" baseline="0" noProof="0" dirty="0">
                <a:ln>
                  <a:noFill/>
                </a:ln>
                <a:solidFill>
                  <a:srgbClr val="FFFFFF"/>
                </a:solidFill>
                <a:effectLst/>
                <a:uLnTx/>
                <a:uFillTx/>
                <a:latin typeface="Arial"/>
                <a:cs typeface="Noto Sans SemBd"/>
                <a:sym typeface="Arial"/>
              </a:rPr>
              <a:t>07220060)</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8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21" name="object 87">
            <a:hlinkClick r:id="" action="ppaction://noaction"/>
            <a:extLst>
              <a:ext uri="{FF2B5EF4-FFF2-40B4-BE49-F238E27FC236}">
                <a16:creationId xmlns:a16="http://schemas.microsoft.com/office/drawing/2014/main" id="{E4329F9A-B217-84A6-00C8-293700A12C5E}"/>
              </a:ext>
            </a:extLst>
          </p:cNvPr>
          <p:cNvSpPr txBox="1"/>
          <p:nvPr/>
        </p:nvSpPr>
        <p:spPr>
          <a:xfrm>
            <a:off x="9940925" y="5629326"/>
            <a:ext cx="991353" cy="535660"/>
          </a:xfrm>
          <a:prstGeom prst="rect">
            <a:avLst/>
          </a:prstGeom>
          <a:solidFill>
            <a:srgbClr val="D30326"/>
          </a:solidFill>
        </p:spPr>
        <p:txBody>
          <a:bodyPr vert="horz" wrap="square" lIns="0" tIns="38715" rIns="0" bIns="0" rtlCol="0">
            <a:noAutofit/>
          </a:bodyPr>
          <a:lstStyle/>
          <a:p>
            <a:pPr marL="44424" marR="0" lvl="0" indent="0" algn="l" defTabSz="914400" rtl="0" eaLnBrk="1" fontAlgn="auto" latinLnBrk="0" hangingPunct="1">
              <a:lnSpc>
                <a:spcPts val="740"/>
              </a:lnSpc>
              <a:spcBef>
                <a:spcPts val="305"/>
              </a:spcBef>
              <a:spcAft>
                <a:spcPts val="0"/>
              </a:spcAft>
              <a:buClr>
                <a:srgbClr val="000000"/>
              </a:buClr>
              <a:buSzTx/>
              <a:buFont typeface="Arial"/>
              <a:buNone/>
              <a:tabLst/>
              <a:defRPr/>
            </a:pPr>
            <a:r>
              <a:rPr kumimoji="0" sz="650" b="1" i="0" u="none" strike="noStrike" kern="0" cap="none" spc="-20" normalizeH="0" baseline="0" noProof="0" dirty="0">
                <a:ln>
                  <a:noFill/>
                </a:ln>
                <a:solidFill>
                  <a:srgbClr val="FFFFFF"/>
                </a:solidFill>
                <a:effectLst/>
                <a:uLnTx/>
                <a:uFillTx/>
                <a:latin typeface="Arial"/>
                <a:cs typeface="Noto Sans SemBd"/>
                <a:sym typeface="Arial"/>
              </a:rPr>
              <a:t>Non-</a:t>
            </a:r>
            <a:r>
              <a:rPr kumimoji="0" sz="650" b="1" i="0" u="none" strike="noStrike" kern="0" cap="none" spc="-10" normalizeH="0" baseline="0" noProof="0" dirty="0">
                <a:ln>
                  <a:noFill/>
                </a:ln>
                <a:solidFill>
                  <a:srgbClr val="FFFFFF"/>
                </a:solidFill>
                <a:effectLst/>
                <a:uLnTx/>
                <a:uFillTx/>
                <a:latin typeface="Arial"/>
                <a:cs typeface="Noto Sans SemBd"/>
                <a:sym typeface="Arial"/>
              </a:rPr>
              <a:t>Fucosylated</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4424" marR="0" lvl="0" indent="0" algn="l" defTabSz="914400" rtl="0" eaLnBrk="1" fontAlgn="auto" latinLnBrk="0" hangingPunct="1">
              <a:lnSpc>
                <a:spcPts val="740"/>
              </a:lnSpc>
              <a:spcBef>
                <a:spcPts val="0"/>
              </a:spcBef>
              <a:spcAft>
                <a:spcPts val="0"/>
              </a:spcAft>
              <a:buClr>
                <a:srgbClr val="000000"/>
              </a:buClr>
              <a:buSzTx/>
              <a:buFont typeface="Arial"/>
              <a:buNone/>
              <a:tabLst/>
              <a:defRPr/>
            </a:pPr>
            <a:r>
              <a:rPr kumimoji="0" sz="650" b="1" i="0" u="none" strike="noStrike" kern="0" cap="none" spc="-25" normalizeH="0" baseline="0" noProof="0" dirty="0">
                <a:ln>
                  <a:noFill/>
                </a:ln>
                <a:solidFill>
                  <a:srgbClr val="FFFFFF"/>
                </a:solidFill>
                <a:effectLst/>
                <a:uLnTx/>
                <a:uFillTx/>
                <a:latin typeface="Arial"/>
                <a:cs typeface="Noto Sans SemBd"/>
                <a:sym typeface="Arial"/>
              </a:rPr>
              <a:t>CD70-directed-</a:t>
            </a:r>
            <a:r>
              <a:rPr kumimoji="0" sz="650" b="1" i="0" u="none" strike="noStrike" kern="0" cap="none" spc="-10" normalizeH="0" baseline="0" noProof="0" dirty="0">
                <a:ln>
                  <a:noFill/>
                </a:ln>
                <a:solidFill>
                  <a:srgbClr val="FFFFFF"/>
                </a:solidFill>
                <a:effectLst/>
                <a:uLnTx/>
                <a:uFillTx/>
                <a:latin typeface="Arial"/>
                <a:cs typeface="Noto Sans SemBd"/>
                <a:sym typeface="Arial"/>
              </a:rPr>
              <a:t>antibody</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4424" marR="0" lvl="0" indent="0" algn="l" defTabSz="914400" rtl="0" eaLnBrk="1" fontAlgn="auto" latinLnBrk="0" hangingPunct="1">
              <a:lnSpc>
                <a:spcPct val="100000"/>
              </a:lnSpc>
              <a:spcBef>
                <a:spcPts val="75"/>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(PF-</a:t>
            </a:r>
            <a:r>
              <a:rPr kumimoji="0" sz="600" b="1" i="0" u="none" strike="noStrike" kern="0" cap="none" spc="-20" normalizeH="0" baseline="0" noProof="0" dirty="0">
                <a:ln>
                  <a:noFill/>
                </a:ln>
                <a:solidFill>
                  <a:srgbClr val="FFFFFF"/>
                </a:solidFill>
                <a:effectLst/>
                <a:uLnTx/>
                <a:uFillTx/>
                <a:latin typeface="Arial"/>
                <a:cs typeface="Noto Sans SemBd"/>
                <a:sym typeface="Arial"/>
              </a:rPr>
              <a:t>08046040,</a:t>
            </a:r>
            <a:r>
              <a:rPr kumimoji="0" sz="600" b="1" i="0" u="none" strike="noStrike" kern="0" cap="none" spc="9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SEA-</a:t>
            </a:r>
            <a:r>
              <a:rPr kumimoji="0" sz="600" b="1" i="0" u="none" strike="noStrike" kern="0" cap="none" spc="-10" normalizeH="0" baseline="0" noProof="0" dirty="0">
                <a:ln>
                  <a:noFill/>
                </a:ln>
                <a:solidFill>
                  <a:srgbClr val="FFFFFF"/>
                </a:solidFill>
                <a:effectLst/>
                <a:uLnTx/>
                <a:uFillTx/>
                <a:latin typeface="Arial"/>
                <a:cs typeface="Noto Sans SemBd"/>
                <a:sym typeface="Arial"/>
              </a:rPr>
              <a:t>CD70)</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4424" marR="0" lvl="0" indent="0" algn="l" defTabSz="914400" rtl="0" eaLnBrk="1" fontAlgn="auto" latinLnBrk="0" hangingPunct="1">
              <a:lnSpc>
                <a:spcPct val="100000"/>
              </a:lnSpc>
              <a:spcBef>
                <a:spcPts val="14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MDS</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and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AML</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22" name="object 88">
            <a:hlinkClick r:id="" action="ppaction://noaction"/>
            <a:extLst>
              <a:ext uri="{FF2B5EF4-FFF2-40B4-BE49-F238E27FC236}">
                <a16:creationId xmlns:a16="http://schemas.microsoft.com/office/drawing/2014/main" id="{05657020-2998-48FE-29BE-4229FEC6EC30}"/>
              </a:ext>
            </a:extLst>
          </p:cNvPr>
          <p:cNvSpPr txBox="1"/>
          <p:nvPr/>
        </p:nvSpPr>
        <p:spPr>
          <a:xfrm>
            <a:off x="9940925" y="5051361"/>
            <a:ext cx="991353" cy="526141"/>
          </a:xfrm>
          <a:prstGeom prst="rect">
            <a:avLst/>
          </a:prstGeom>
          <a:solidFill>
            <a:srgbClr val="D30326"/>
          </a:solidFill>
        </p:spPr>
        <p:txBody>
          <a:bodyPr vert="horz" wrap="square" lIns="0" tIns="20310" rIns="0" bIns="0" rtlCol="0">
            <a:noAutofit/>
          </a:bodyPr>
          <a:lstStyle/>
          <a:p>
            <a:pPr marL="44424" marR="0" lvl="0" indent="0" algn="l" defTabSz="914400" rtl="0" eaLnBrk="1" fontAlgn="auto" latinLnBrk="0" hangingPunct="1">
              <a:lnSpc>
                <a:spcPct val="100000"/>
              </a:lnSpc>
              <a:spcBef>
                <a:spcPts val="16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Maplirpacept</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4424" marR="44424" lvl="0" indent="0" algn="l" defTabSz="914400" rtl="0" eaLnBrk="1" fontAlgn="auto" latinLnBrk="0" hangingPunct="1">
              <a:lnSpc>
                <a:spcPct val="100600"/>
              </a:lnSpc>
              <a:spcBef>
                <a:spcPts val="45"/>
              </a:spcBef>
              <a:spcAft>
                <a:spcPts val="0"/>
              </a:spcAft>
              <a:buClr>
                <a:srgbClr val="000000"/>
              </a:buClr>
              <a:buSzTx/>
              <a:buFont typeface="Arial"/>
              <a:buNone/>
              <a:tabLst/>
              <a:defRPr/>
            </a:pPr>
            <a:r>
              <a:rPr kumimoji="0" sz="550" b="1" i="0" u="none" strike="noStrike" kern="0" cap="none" spc="-20" normalizeH="0" baseline="0" noProof="0" dirty="0">
                <a:ln>
                  <a:noFill/>
                </a:ln>
                <a:solidFill>
                  <a:srgbClr val="FFFFFF"/>
                </a:solidFill>
                <a:effectLst/>
                <a:uLnTx/>
                <a:uFillTx/>
                <a:latin typeface="Arial"/>
                <a:cs typeface="Noto Sans SemBd"/>
                <a:sym typeface="Arial"/>
              </a:rPr>
              <a:t>(SIRPα-</a:t>
            </a:r>
            <a:r>
              <a:rPr kumimoji="0" sz="550" b="1" i="0" u="none" strike="noStrike" kern="0" cap="none" spc="-10" normalizeH="0" baseline="0" noProof="0" dirty="0">
                <a:ln>
                  <a:noFill/>
                </a:ln>
                <a:solidFill>
                  <a:srgbClr val="FFFFFF"/>
                </a:solidFill>
                <a:effectLst/>
                <a:uLnTx/>
                <a:uFillTx/>
                <a:latin typeface="Arial"/>
                <a:cs typeface="Noto Sans SemBd"/>
                <a:sym typeface="Arial"/>
              </a:rPr>
              <a:t>IgG4</a:t>
            </a:r>
            <a:r>
              <a:rPr kumimoji="0" sz="550" b="1" i="0" u="none" strike="noStrike" kern="0" cap="none" spc="-5" normalizeH="0" baseline="0" noProof="0" dirty="0">
                <a:ln>
                  <a:noFill/>
                </a:ln>
                <a:solidFill>
                  <a:srgbClr val="FFFFFF"/>
                </a:solidFill>
                <a:effectLst/>
                <a:uLnTx/>
                <a:uFillTx/>
                <a:latin typeface="Arial"/>
                <a:cs typeface="Noto Sans SemBd"/>
                <a:sym typeface="Arial"/>
              </a:rPr>
              <a:t> </a:t>
            </a:r>
            <a:r>
              <a:rPr kumimoji="0" sz="550" b="1" i="0" u="none" strike="noStrike" kern="0" cap="none" spc="-10" normalizeH="0" baseline="0" noProof="0" dirty="0">
                <a:ln>
                  <a:noFill/>
                </a:ln>
                <a:solidFill>
                  <a:srgbClr val="FFFFFF"/>
                </a:solidFill>
                <a:effectLst/>
                <a:uLnTx/>
                <a:uFillTx/>
                <a:latin typeface="Arial"/>
                <a:cs typeface="Noto Sans SemBd"/>
                <a:sym typeface="Arial"/>
              </a:rPr>
              <a:t>Fusion</a:t>
            </a:r>
            <a:r>
              <a:rPr kumimoji="0" sz="550" b="1" i="0" u="none" strike="noStrike" kern="0" cap="none" spc="0" normalizeH="0" baseline="0" noProof="0" dirty="0">
                <a:ln>
                  <a:noFill/>
                </a:ln>
                <a:solidFill>
                  <a:srgbClr val="FFFFFF"/>
                </a:solidFill>
                <a:effectLst/>
                <a:uLnTx/>
                <a:uFillTx/>
                <a:latin typeface="Arial"/>
                <a:cs typeface="Noto Sans SemBd"/>
                <a:sym typeface="Arial"/>
              </a:rPr>
              <a:t> </a:t>
            </a:r>
            <a:r>
              <a:rPr kumimoji="0" sz="550" b="1" i="0" u="none" strike="noStrike" kern="0" cap="none" spc="-20" normalizeH="0" baseline="0" noProof="0" dirty="0">
                <a:ln>
                  <a:noFill/>
                </a:ln>
                <a:solidFill>
                  <a:srgbClr val="FFFFFF"/>
                </a:solidFill>
                <a:effectLst/>
                <a:uLnTx/>
                <a:uFillTx/>
                <a:latin typeface="Arial"/>
                <a:cs typeface="Noto Sans SemBd"/>
                <a:sym typeface="Arial"/>
              </a:rPr>
              <a:t>Protein)</a:t>
            </a:r>
            <a:r>
              <a:rPr kumimoji="0" sz="55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Hematologic</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Malignancies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4424" marR="229732" lvl="0" indent="0" algn="l" defTabSz="914400" rtl="0" eaLnBrk="1" fontAlgn="auto" latinLnBrk="0" hangingPunct="1">
              <a:lnSpc>
                <a:spcPts val="570"/>
              </a:lnSpc>
              <a:spcBef>
                <a:spcPts val="9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DLBCL-</a:t>
            </a:r>
            <a:r>
              <a:rPr kumimoji="0" sz="500" b="1" i="0" u="none" strike="noStrike" kern="0" cap="none" spc="-10" normalizeH="0" baseline="0" noProof="0" dirty="0">
                <a:ln>
                  <a:noFill/>
                </a:ln>
                <a:solidFill>
                  <a:srgbClr val="FFFFFF"/>
                </a:solidFill>
                <a:effectLst/>
                <a:uLnTx/>
                <a:uFillTx/>
                <a:latin typeface="Arial"/>
                <a:cs typeface="Noto Sans SemBd"/>
                <a:sym typeface="Arial"/>
              </a:rPr>
              <a:t>Transplant</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Ineligible</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23" name="object 89">
            <a:extLst>
              <a:ext uri="{FF2B5EF4-FFF2-40B4-BE49-F238E27FC236}">
                <a16:creationId xmlns:a16="http://schemas.microsoft.com/office/drawing/2014/main" id="{E967FEAA-D1E5-21B2-F442-C89C701F03CB}"/>
              </a:ext>
            </a:extLst>
          </p:cNvPr>
          <p:cNvSpPr/>
          <p:nvPr/>
        </p:nvSpPr>
        <p:spPr>
          <a:xfrm>
            <a:off x="8889686" y="3900042"/>
            <a:ext cx="2033479" cy="522968"/>
          </a:xfrm>
          <a:custGeom>
            <a:avLst/>
            <a:gdLst/>
            <a:ahLst/>
            <a:cxnLst/>
            <a:rect l="l" t="t" r="r" b="b"/>
            <a:pathLst>
              <a:path w="2034540" h="523239">
                <a:moveTo>
                  <a:pt x="2033930" y="0"/>
                </a:moveTo>
                <a:lnTo>
                  <a:pt x="0" y="0"/>
                </a:lnTo>
                <a:lnTo>
                  <a:pt x="0" y="522770"/>
                </a:lnTo>
                <a:lnTo>
                  <a:pt x="2033930" y="522770"/>
                </a:lnTo>
                <a:lnTo>
                  <a:pt x="2033930" y="0"/>
                </a:lnTo>
                <a:close/>
              </a:path>
            </a:pathLst>
          </a:custGeom>
          <a:solidFill>
            <a:srgbClr val="D30326"/>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24" name="object 90">
            <a:extLst>
              <a:ext uri="{FF2B5EF4-FFF2-40B4-BE49-F238E27FC236}">
                <a16:creationId xmlns:a16="http://schemas.microsoft.com/office/drawing/2014/main" id="{81A2B6DD-F4A3-9934-B758-6673A85E565C}"/>
              </a:ext>
            </a:extLst>
          </p:cNvPr>
          <p:cNvSpPr txBox="1"/>
          <p:nvPr/>
        </p:nvSpPr>
        <p:spPr>
          <a:xfrm>
            <a:off x="8889686" y="3900042"/>
            <a:ext cx="2033479" cy="391250"/>
          </a:xfrm>
          <a:prstGeom prst="rect">
            <a:avLst/>
          </a:prstGeom>
          <a:solidFill>
            <a:srgbClr val="D30326"/>
          </a:solidFill>
        </p:spPr>
        <p:txBody>
          <a:bodyPr vert="horz" wrap="square" lIns="0" tIns="19675" rIns="0" bIns="0" rtlCol="0">
            <a:noAutofit/>
          </a:bodyPr>
          <a:lstStyle/>
          <a:p>
            <a:pPr marL="0" marR="0" lvl="0" indent="0" algn="l" defTabSz="914400" rtl="0" eaLnBrk="1" fontAlgn="auto" latinLnBrk="0" hangingPunct="1">
              <a:lnSpc>
                <a:spcPct val="100000"/>
              </a:lnSpc>
              <a:spcBef>
                <a:spcPts val="155"/>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Times New Roman"/>
              <a:sym typeface="Arial"/>
            </a:endParaRPr>
          </a:p>
          <a:p>
            <a:pPr marL="457560" marR="749485" lvl="0" indent="0" algn="l" defTabSz="914400" rtl="0" eaLnBrk="1" fontAlgn="auto" latinLnBrk="0" hangingPunct="1">
              <a:lnSpc>
                <a:spcPct val="103400"/>
              </a:lnSpc>
              <a:spcBef>
                <a:spcPts val="0"/>
              </a:spcBef>
              <a:spcAft>
                <a:spcPts val="0"/>
              </a:spcAft>
              <a:buClr>
                <a:srgbClr val="000000"/>
              </a:buClr>
              <a:buSzTx/>
              <a:buFont typeface="Arial"/>
              <a:buNone/>
              <a:tabLst/>
              <a:defRPr/>
            </a:pPr>
            <a:r>
              <a:rPr kumimoji="0" sz="800" b="1" i="0" u="none" strike="noStrike" kern="0" cap="none" spc="-10" normalizeH="0" baseline="0" noProof="0" dirty="0">
                <a:ln>
                  <a:noFill/>
                </a:ln>
                <a:solidFill>
                  <a:srgbClr val="FFFFFF"/>
                </a:solidFill>
                <a:effectLst/>
                <a:uLnTx/>
                <a:uFillTx/>
                <a:latin typeface="Arial"/>
                <a:cs typeface="Noto Sans SemBd"/>
                <a:sym typeface="Arial"/>
              </a:rPr>
              <a:t>HEMATOLOGIC MALIGNANCIES</a:t>
            </a:r>
            <a:endParaRPr kumimoji="0" sz="8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28" name="object 94">
            <a:hlinkClick r:id="" action="ppaction://noaction"/>
            <a:extLst>
              <a:ext uri="{FF2B5EF4-FFF2-40B4-BE49-F238E27FC236}">
                <a16:creationId xmlns:a16="http://schemas.microsoft.com/office/drawing/2014/main" id="{A31E7E2B-8FD4-7EE9-0A44-F7858ABAAD66}"/>
              </a:ext>
            </a:extLst>
          </p:cNvPr>
          <p:cNvSpPr txBox="1"/>
          <p:nvPr/>
        </p:nvSpPr>
        <p:spPr>
          <a:xfrm>
            <a:off x="9940924" y="4479090"/>
            <a:ext cx="981832" cy="520447"/>
          </a:xfrm>
          <a:prstGeom prst="rect">
            <a:avLst/>
          </a:prstGeom>
          <a:solidFill>
            <a:srgbClr val="D30326"/>
          </a:solidFill>
        </p:spPr>
        <p:txBody>
          <a:bodyPr vert="horz" wrap="square" lIns="0" tIns="40618" rIns="0" bIns="0" rtlCol="0">
            <a:noAutofit/>
          </a:bodyPr>
          <a:lstStyle/>
          <a:p>
            <a:pPr marL="43789" marR="123751" lvl="0" indent="0" algn="l" defTabSz="914400" rtl="0" eaLnBrk="1" fontAlgn="auto" latinLnBrk="0" hangingPunct="1">
              <a:lnSpc>
                <a:spcPts val="700"/>
              </a:lnSpc>
              <a:spcBef>
                <a:spcPts val="32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CD30-directed</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0" normalizeH="0" baseline="0" noProof="0" dirty="0">
                <a:ln>
                  <a:noFill/>
                </a:ln>
                <a:solidFill>
                  <a:srgbClr val="FFFFFF"/>
                </a:solidFill>
                <a:effectLst/>
                <a:uLnTx/>
                <a:uFillTx/>
                <a:latin typeface="Arial"/>
                <a:cs typeface="Noto Sans SemBd"/>
                <a:sym typeface="Arial"/>
              </a:rPr>
              <a:t>Antibody</a:t>
            </a:r>
            <a:r>
              <a:rPr kumimoji="0" sz="650" b="1" i="0" u="none" strike="noStrike" kern="0" cap="none" spc="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Tripeptide</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50" b="1" i="0" u="none" strike="noStrike" kern="0" cap="none" spc="0" normalizeH="0" baseline="0" noProof="0" dirty="0">
                <a:ln>
                  <a:noFill/>
                </a:ln>
                <a:solidFill>
                  <a:srgbClr val="FFFFFF"/>
                </a:solidFill>
                <a:effectLst/>
                <a:uLnTx/>
                <a:uFillTx/>
                <a:latin typeface="Arial"/>
                <a:cs typeface="Noto Sans SemBd"/>
                <a:sym typeface="Arial"/>
              </a:rPr>
              <a:t>MMAE</a:t>
            </a:r>
            <a:r>
              <a:rPr kumimoji="0" sz="650" b="1" i="0" u="none" strike="noStrike" kern="0" cap="none" spc="35" normalizeH="0" baseline="0" noProof="0" dirty="0">
                <a:ln>
                  <a:noFill/>
                </a:ln>
                <a:solidFill>
                  <a:srgbClr val="FFFFFF"/>
                </a:solidFill>
                <a:effectLst/>
                <a:uLnTx/>
                <a:uFillTx/>
                <a:latin typeface="Arial"/>
                <a:cs typeface="Noto Sans SemBd"/>
                <a:sym typeface="Arial"/>
              </a:rPr>
              <a:t> </a:t>
            </a:r>
            <a:r>
              <a:rPr kumimoji="0" sz="650" b="1" i="0" u="none" strike="noStrike" kern="0" cap="none" spc="-10" normalizeH="0" baseline="0" noProof="0" dirty="0">
                <a:ln>
                  <a:noFill/>
                </a:ln>
                <a:solidFill>
                  <a:srgbClr val="FFFFFF"/>
                </a:solidFill>
                <a:effectLst/>
                <a:uLnTx/>
                <a:uFillTx/>
                <a:latin typeface="Arial"/>
                <a:cs typeface="Noto Sans SemBd"/>
                <a:sym typeface="Arial"/>
              </a:rPr>
              <a:t>Conjugate</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3789" marR="0" lvl="0" indent="0" algn="l" defTabSz="914400" rtl="0" eaLnBrk="1" fontAlgn="auto" latinLnBrk="0" hangingPunct="1">
              <a:lnSpc>
                <a:spcPct val="100000"/>
              </a:lnSpc>
              <a:spcBef>
                <a:spcPts val="15"/>
              </a:spcBef>
              <a:spcAft>
                <a:spcPts val="0"/>
              </a:spcAft>
              <a:buClr>
                <a:srgbClr val="000000"/>
              </a:buClr>
              <a:buSzTx/>
              <a:buFont typeface="Arial"/>
              <a:buNone/>
              <a:tabLst/>
              <a:defRPr/>
            </a:pPr>
            <a:r>
              <a:rPr kumimoji="0" sz="550" b="1" i="0" u="none" strike="noStrike" kern="0" cap="none" spc="-25" normalizeH="0" baseline="0" noProof="0" dirty="0">
                <a:ln>
                  <a:noFill/>
                </a:ln>
                <a:solidFill>
                  <a:srgbClr val="FFFFFF"/>
                </a:solidFill>
                <a:effectLst/>
                <a:uLnTx/>
                <a:uFillTx/>
                <a:latin typeface="Arial"/>
                <a:cs typeface="Noto Sans SemBd"/>
                <a:sym typeface="Arial"/>
              </a:rPr>
              <a:t>(PF-</a:t>
            </a:r>
            <a:r>
              <a:rPr kumimoji="0" sz="550" b="1" i="0" u="none" strike="noStrike" kern="0" cap="none" spc="-30" normalizeH="0" baseline="0" noProof="0" dirty="0">
                <a:ln>
                  <a:noFill/>
                </a:ln>
                <a:solidFill>
                  <a:srgbClr val="FFFFFF"/>
                </a:solidFill>
                <a:effectLst/>
                <a:uLnTx/>
                <a:uFillTx/>
                <a:latin typeface="Arial"/>
                <a:cs typeface="Noto Sans SemBd"/>
                <a:sym typeface="Arial"/>
              </a:rPr>
              <a:t>08046045,</a:t>
            </a:r>
            <a:r>
              <a:rPr kumimoji="0" sz="550" b="1" i="0" u="none" strike="noStrike" kern="0" cap="none" spc="25" normalizeH="0" baseline="0" noProof="0" dirty="0">
                <a:ln>
                  <a:noFill/>
                </a:ln>
                <a:solidFill>
                  <a:srgbClr val="FFFFFF"/>
                </a:solidFill>
                <a:effectLst/>
                <a:uLnTx/>
                <a:uFillTx/>
                <a:latin typeface="Arial"/>
                <a:cs typeface="Noto Sans SemBd"/>
                <a:sym typeface="Arial"/>
              </a:rPr>
              <a:t> </a:t>
            </a:r>
            <a:r>
              <a:rPr kumimoji="0" sz="550" b="1" i="0" u="none" strike="noStrike" kern="0" cap="none" spc="-25" normalizeH="0" baseline="0" noProof="0" dirty="0">
                <a:ln>
                  <a:noFill/>
                </a:ln>
                <a:solidFill>
                  <a:srgbClr val="FFFFFF"/>
                </a:solidFill>
                <a:effectLst/>
                <a:uLnTx/>
                <a:uFillTx/>
                <a:latin typeface="Arial"/>
                <a:cs typeface="Noto Sans SemBd"/>
                <a:sym typeface="Arial"/>
              </a:rPr>
              <a:t>SGN-</a:t>
            </a:r>
            <a:r>
              <a:rPr kumimoji="0" sz="550" b="1" i="0" u="none" strike="noStrike" kern="0" cap="none" spc="-20" normalizeH="0" baseline="0" noProof="0" dirty="0">
                <a:ln>
                  <a:noFill/>
                </a:ln>
                <a:solidFill>
                  <a:srgbClr val="FFFFFF"/>
                </a:solidFill>
                <a:effectLst/>
                <a:uLnTx/>
                <a:uFillTx/>
                <a:latin typeface="Arial"/>
                <a:cs typeface="Noto Sans SemBd"/>
                <a:sym typeface="Arial"/>
              </a:rPr>
              <a:t>35T)</a:t>
            </a:r>
            <a:endParaRPr kumimoji="0" sz="550" b="0" i="0" u="none" strike="noStrike" kern="0" cap="none" spc="0" normalizeH="0" baseline="0" noProof="0" dirty="0">
              <a:ln>
                <a:noFill/>
              </a:ln>
              <a:solidFill>
                <a:srgbClr val="000000"/>
              </a:solidFill>
              <a:effectLst/>
              <a:uLnTx/>
              <a:uFillTx/>
              <a:latin typeface="Arial"/>
              <a:cs typeface="Noto Sans SemBd"/>
              <a:sym typeface="Arial"/>
            </a:endParaRPr>
          </a:p>
          <a:p>
            <a:pPr marL="43789" marR="0" lvl="0" indent="0" algn="l" defTabSz="914400" rtl="0" eaLnBrk="1" fontAlgn="auto" latinLnBrk="0" hangingPunct="1">
              <a:lnSpc>
                <a:spcPct val="100000"/>
              </a:lnSpc>
              <a:spcBef>
                <a:spcPts val="1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Lymphomas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29" name="object 95">
            <a:hlinkClick r:id="" action="ppaction://noaction"/>
            <a:extLst>
              <a:ext uri="{FF2B5EF4-FFF2-40B4-BE49-F238E27FC236}">
                <a16:creationId xmlns:a16="http://schemas.microsoft.com/office/drawing/2014/main" id="{13F9A89C-12C5-33F9-CA3C-A91B7753DAE2}"/>
              </a:ext>
            </a:extLst>
          </p:cNvPr>
          <p:cNvSpPr txBox="1"/>
          <p:nvPr/>
        </p:nvSpPr>
        <p:spPr>
          <a:xfrm>
            <a:off x="8889689" y="4476568"/>
            <a:ext cx="983738" cy="522968"/>
          </a:xfrm>
          <a:prstGeom prst="rect">
            <a:avLst/>
          </a:prstGeom>
          <a:solidFill>
            <a:srgbClr val="D30326"/>
          </a:solidFill>
        </p:spPr>
        <p:txBody>
          <a:bodyPr vert="horz" wrap="square" lIns="0" tIns="19675" rIns="0" bIns="0" rtlCol="0">
            <a:noAutofit/>
          </a:bodyPr>
          <a:lstStyle/>
          <a:p>
            <a:pPr marL="44424" marR="0" lvl="0" indent="0" algn="l" defTabSz="914400" rtl="0" eaLnBrk="1" fontAlgn="auto" latinLnBrk="0" hangingPunct="1">
              <a:lnSpc>
                <a:spcPct val="100000"/>
              </a:lnSpc>
              <a:spcBef>
                <a:spcPts val="155"/>
              </a:spcBef>
              <a:spcAft>
                <a:spcPts val="0"/>
              </a:spcAft>
              <a:buClr>
                <a:srgbClr val="000000"/>
              </a:buClr>
              <a:buSzTx/>
              <a:buFont typeface="Arial"/>
              <a:buNone/>
              <a:tabLst/>
              <a:defRPr/>
            </a:pPr>
            <a:r>
              <a:rPr kumimoji="0" sz="650" b="1" i="0" u="none" strike="noStrike" kern="0" cap="none" spc="0" normalizeH="0" baseline="0" noProof="0" dirty="0">
                <a:ln>
                  <a:noFill/>
                </a:ln>
                <a:solidFill>
                  <a:srgbClr val="FFFFFF"/>
                </a:solidFill>
                <a:effectLst/>
                <a:uLnTx/>
                <a:uFillTx/>
                <a:latin typeface="Arial"/>
                <a:cs typeface="Noto Sans SemBd"/>
                <a:sym typeface="Arial"/>
              </a:rPr>
              <a:t>Brentuximab </a:t>
            </a:r>
            <a:r>
              <a:rPr kumimoji="0" sz="650" b="1" i="0" u="none" strike="noStrike" kern="0" cap="none" spc="-10" normalizeH="0" baseline="0" noProof="0" dirty="0">
                <a:ln>
                  <a:noFill/>
                </a:ln>
                <a:solidFill>
                  <a:srgbClr val="FFFFFF"/>
                </a:solidFill>
                <a:effectLst/>
                <a:uLnTx/>
                <a:uFillTx/>
                <a:latin typeface="Arial"/>
                <a:cs typeface="Noto Sans SemBd"/>
                <a:sym typeface="Arial"/>
              </a:rPr>
              <a:t>vedotin</a:t>
            </a:r>
            <a:endParaRPr kumimoji="0" sz="650" b="0" i="0" u="none" strike="noStrike" kern="0" cap="none" spc="0" normalizeH="0" baseline="0" noProof="0" dirty="0">
              <a:ln>
                <a:noFill/>
              </a:ln>
              <a:solidFill>
                <a:srgbClr val="000000"/>
              </a:solidFill>
              <a:effectLst/>
              <a:uLnTx/>
              <a:uFillTx/>
              <a:latin typeface="Arial"/>
              <a:cs typeface="Noto Sans SemBd"/>
              <a:sym typeface="Arial"/>
            </a:endParaRPr>
          </a:p>
          <a:p>
            <a:pPr marL="44424" marR="0" lvl="0" indent="0" algn="l" defTabSz="914400" rtl="0" eaLnBrk="1" fontAlgn="auto" latinLnBrk="0" hangingPunct="1">
              <a:lnSpc>
                <a:spcPct val="100000"/>
              </a:lnSpc>
              <a:spcBef>
                <a:spcPts val="70"/>
              </a:spcBef>
              <a:spcAft>
                <a:spcPts val="0"/>
              </a:spcAft>
              <a:buClr>
                <a:srgbClr val="000000"/>
              </a:buClr>
              <a:buSzTx/>
              <a:buFont typeface="Arial"/>
              <a:buNone/>
              <a:tabLst/>
              <a:defRPr/>
            </a:pPr>
            <a:r>
              <a:rPr kumimoji="0" sz="600" b="1" i="0" u="none" strike="noStrike" kern="0" cap="none" spc="-25" normalizeH="0" baseline="0" noProof="0" dirty="0">
                <a:ln>
                  <a:noFill/>
                </a:ln>
                <a:solidFill>
                  <a:srgbClr val="FFFFFF"/>
                </a:solidFill>
                <a:effectLst/>
                <a:uLnTx/>
                <a:uFillTx/>
                <a:latin typeface="Arial"/>
                <a:cs typeface="Noto Sans SemBd"/>
                <a:sym typeface="Arial"/>
              </a:rPr>
              <a:t>(CD30-</a:t>
            </a:r>
            <a:r>
              <a:rPr kumimoji="0" sz="600" b="1" i="0" u="none" strike="noStrike" kern="0" cap="none" spc="-20" normalizeH="0" baseline="0" noProof="0" dirty="0">
                <a:ln>
                  <a:noFill/>
                </a:ln>
                <a:solidFill>
                  <a:srgbClr val="FFFFFF"/>
                </a:solidFill>
                <a:effectLst/>
                <a:uLnTx/>
                <a:uFillTx/>
                <a:latin typeface="Arial"/>
                <a:cs typeface="Noto Sans SemBd"/>
                <a:sym typeface="Arial"/>
              </a:rPr>
              <a:t>directed-ADC)</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4424" marR="0" lvl="0" indent="0" algn="l" defTabSz="914400" rtl="0" eaLnBrk="1" fontAlgn="auto" latinLnBrk="0" hangingPunct="1">
              <a:lnSpc>
                <a:spcPct val="100000"/>
              </a:lnSpc>
              <a:spcBef>
                <a:spcPts val="12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DLBCL</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4424" marR="105981" lvl="0" indent="0" algn="l" defTabSz="914400" rtl="0" eaLnBrk="1" fontAlgn="auto" latinLnBrk="0" hangingPunct="1">
              <a:lnSpc>
                <a:spcPct val="104299"/>
              </a:lnSpc>
              <a:spcBef>
                <a:spcPts val="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2 Hodgkin </a:t>
            </a:r>
            <a:r>
              <a:rPr kumimoji="0" sz="500" b="1" i="0" u="none" strike="noStrike" kern="0" cap="none" spc="-10" normalizeH="0" baseline="0" noProof="0" dirty="0">
                <a:ln>
                  <a:noFill/>
                </a:ln>
                <a:solidFill>
                  <a:srgbClr val="FFFFFF"/>
                </a:solidFill>
                <a:effectLst/>
                <a:uLnTx/>
                <a:uFillTx/>
                <a:latin typeface="Arial"/>
                <a:cs typeface="Noto Sans SemBd"/>
                <a:sym typeface="Arial"/>
              </a:rPr>
              <a:t>Lymphoma</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20" normalizeH="0" baseline="0" noProof="0" dirty="0">
                <a:ln>
                  <a:noFill/>
                </a:ln>
                <a:solidFill>
                  <a:srgbClr val="FFFFFF"/>
                </a:solidFill>
                <a:effectLst/>
                <a:uLnTx/>
                <a:uFillTx/>
                <a:latin typeface="Arial"/>
                <a:cs typeface="Noto Sans SemBd"/>
                <a:sym typeface="Arial"/>
              </a:rPr>
              <a:t>PTCL</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30" name="object 96">
            <a:hlinkClick r:id="" action="ppaction://noaction"/>
            <a:extLst>
              <a:ext uri="{FF2B5EF4-FFF2-40B4-BE49-F238E27FC236}">
                <a16:creationId xmlns:a16="http://schemas.microsoft.com/office/drawing/2014/main" id="{8E54FE9B-9EAA-38D9-9571-2BFA5C4AB809}"/>
              </a:ext>
            </a:extLst>
          </p:cNvPr>
          <p:cNvSpPr txBox="1"/>
          <p:nvPr/>
        </p:nvSpPr>
        <p:spPr>
          <a:xfrm>
            <a:off x="8889690" y="5050305"/>
            <a:ext cx="988180" cy="1114682"/>
          </a:xfrm>
          <a:prstGeom prst="rect">
            <a:avLst/>
          </a:prstGeom>
          <a:solidFill>
            <a:srgbClr val="D30326"/>
          </a:solidFill>
        </p:spPr>
        <p:txBody>
          <a:bodyPr vert="horz" wrap="square" lIns="0" tIns="20310" rIns="0" bIns="0" rtlCol="0">
            <a:noAutofit/>
          </a:bodyPr>
          <a:lstStyle/>
          <a:p>
            <a:pPr marL="43154" marR="189116" lvl="0" indent="0" algn="l" defTabSz="914400" rtl="0" eaLnBrk="1" fontAlgn="auto" latinLnBrk="0" hangingPunct="1">
              <a:lnSpc>
                <a:spcPct val="99600"/>
              </a:lnSpc>
              <a:spcBef>
                <a:spcPts val="160"/>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Elranatamab</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(BCMA-</a:t>
            </a:r>
            <a:r>
              <a:rPr kumimoji="0" sz="600" b="1" i="0" u="none" strike="noStrike" kern="0" cap="none" spc="-10" normalizeH="0" baseline="0" noProof="0" dirty="0">
                <a:ln>
                  <a:noFill/>
                </a:ln>
                <a:solidFill>
                  <a:srgbClr val="FFFFFF"/>
                </a:solidFill>
                <a:effectLst/>
                <a:uLnTx/>
                <a:uFillTx/>
                <a:latin typeface="Arial"/>
                <a:cs typeface="Noto Sans SemBd"/>
                <a:sym typeface="Arial"/>
              </a:rPr>
              <a:t>CD3</a:t>
            </a:r>
            <a:r>
              <a:rPr kumimoji="0" sz="600" b="1" i="0" u="none" strike="noStrike" kern="0" cap="none" spc="0" normalizeH="0" baseline="0" noProof="0" dirty="0">
                <a:ln>
                  <a:noFill/>
                </a:ln>
                <a:solidFill>
                  <a:srgbClr val="FFFFFF"/>
                </a:solidFill>
                <a:effectLst/>
                <a:uLnTx/>
                <a:uFillTx/>
                <a:latin typeface="Arial"/>
                <a:cs typeface="Noto Sans SemBd"/>
                <a:sym typeface="Arial"/>
              </a:rPr>
              <a:t> </a:t>
            </a:r>
            <a:r>
              <a:rPr kumimoji="0" sz="600" b="1" i="0" u="none" strike="noStrike" kern="0" cap="none" spc="-25" normalizeH="0" baseline="0" noProof="0" dirty="0">
                <a:ln>
                  <a:noFill/>
                </a:ln>
                <a:solidFill>
                  <a:srgbClr val="FFFFFF"/>
                </a:solidFill>
                <a:effectLst/>
                <a:uLnTx/>
                <a:uFillTx/>
                <a:latin typeface="Arial"/>
                <a:cs typeface="Noto Sans SemBd"/>
                <a:sym typeface="Arial"/>
              </a:rPr>
              <a:t>Bispecific</a:t>
            </a:r>
            <a:r>
              <a:rPr kumimoji="0" sz="60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Antibody)</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3154" marR="24751" lvl="0" indent="0" algn="l" defTabSz="914400" rtl="0" eaLnBrk="1" fontAlgn="auto" latinLnBrk="0" hangingPunct="1">
              <a:lnSpc>
                <a:spcPct val="101800"/>
              </a:lnSpc>
              <a:spcBef>
                <a:spcPts val="55"/>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lang="en-US" sz="500" b="1" i="0" u="none" strike="noStrike" kern="0" cap="none" spc="0" normalizeH="0" baseline="0" noProof="0" dirty="0">
                <a:ln>
                  <a:noFill/>
                </a:ln>
                <a:solidFill>
                  <a:srgbClr val="FFFFFF"/>
                </a:solidFill>
                <a:effectLst/>
                <a:uLnTx/>
                <a:uFillTx/>
                <a:latin typeface="Arial"/>
                <a:cs typeface="Noto Sans SemBd"/>
                <a:sym typeface="Arial"/>
              </a:rPr>
              <a:t> RRMM</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3154" marR="206251" lvl="0" indent="0" algn="l" defTabSz="914400" rtl="0" eaLnBrk="1" fontAlgn="auto" latinLnBrk="0" hangingPunct="1">
              <a:lnSpc>
                <a:spcPct val="101800"/>
              </a:lnSpc>
              <a:spcBef>
                <a:spcPts val="8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lang="en-US" sz="500" b="1" i="0" u="none" strike="noStrike" kern="0" cap="none" spc="70"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3</a:t>
            </a:r>
            <a:r>
              <a:rPr kumimoji="0" sz="500" b="1" i="0" u="none" strike="noStrike" kern="0" cap="none" spc="7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MM</a:t>
            </a:r>
            <a:r>
              <a:rPr kumimoji="0" sz="500" b="1" i="0" u="none" strike="noStrike" kern="0" cap="none" spc="7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Double-</a:t>
            </a:r>
            <a:r>
              <a:rPr kumimoji="0" sz="500" b="1" i="0" u="none" strike="noStrike" kern="0" cap="none" spc="-10" normalizeH="0" baseline="0" noProof="0" dirty="0">
                <a:ln>
                  <a:noFill/>
                </a:ln>
                <a:solidFill>
                  <a:srgbClr val="FFFFFF"/>
                </a:solidFill>
                <a:effectLst/>
                <a:uLnTx/>
                <a:uFillTx/>
                <a:latin typeface="Arial"/>
                <a:cs typeface="Noto Sans SemBd"/>
                <a:sym typeface="Arial"/>
              </a:rPr>
              <a:t>Class</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Exposed</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3154" marR="16500" lvl="0" indent="0" algn="l" defTabSz="914400" rtl="0" eaLnBrk="1" fontAlgn="auto" latinLnBrk="0" hangingPunct="1">
              <a:lnSpc>
                <a:spcPct val="101800"/>
              </a:lnSpc>
              <a:spcBef>
                <a:spcPts val="75"/>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NDMM</a:t>
            </a:r>
            <a:r>
              <a:rPr kumimoji="0" sz="500" b="1" i="0" u="none" strike="noStrike" kern="0" cap="none" spc="3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Post-</a:t>
            </a:r>
            <a:r>
              <a:rPr kumimoji="0" sz="500" b="1" i="0" u="none" strike="noStrike" kern="0" cap="none" spc="-10" normalizeH="0" baseline="0" noProof="0" dirty="0">
                <a:ln>
                  <a:noFill/>
                </a:ln>
                <a:solidFill>
                  <a:srgbClr val="FFFFFF"/>
                </a:solidFill>
                <a:effectLst/>
                <a:uLnTx/>
                <a:uFillTx/>
                <a:latin typeface="Arial"/>
                <a:cs typeface="Noto Sans SemBd"/>
                <a:sym typeface="Arial"/>
              </a:rPr>
              <a:t>Transplant</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Maintenance</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3154" marR="181502" lvl="0" indent="0" algn="l" defTabSz="914400" rtl="0" eaLnBrk="1" fontAlgn="auto" latinLnBrk="0" hangingPunct="1">
              <a:lnSpc>
                <a:spcPct val="101800"/>
              </a:lnSpc>
              <a:spcBef>
                <a:spcPts val="80"/>
              </a:spcBef>
              <a:spcAft>
                <a:spcPts val="0"/>
              </a:spcAft>
              <a:buClr>
                <a:srgbClr val="000000"/>
              </a:buClr>
              <a:buSzTx/>
              <a:buFont typeface="Arial"/>
              <a:buNone/>
              <a:tabLst/>
              <a:defRPr/>
            </a:pPr>
            <a:r>
              <a:rPr kumimoji="0" sz="500" b="1" i="0" u="none" strike="noStrike" kern="0" cap="none" spc="10" normalizeH="0" baseline="0" noProof="0" dirty="0">
                <a:ln>
                  <a:noFill/>
                </a:ln>
                <a:solidFill>
                  <a:srgbClr val="FFFFFF"/>
                </a:solidFill>
                <a:effectLst/>
                <a:uLnTx/>
                <a:uFillTx/>
                <a:latin typeface="Arial"/>
                <a:cs typeface="Noto Sans SemBd"/>
                <a:sym typeface="Arial"/>
              </a:rPr>
              <a:t>Ph</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3</a:t>
            </a:r>
            <a:r>
              <a:rPr kumimoji="0" sz="500" b="1" i="0" u="none" strike="noStrike" kern="0" cap="none" spc="15"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NDMM</a:t>
            </a:r>
            <a:r>
              <a:rPr kumimoji="0" sz="500" b="1" i="0" u="none" strike="noStrike" kern="0" cap="none" spc="2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Transplant</a:t>
            </a:r>
            <a:r>
              <a:rPr kumimoji="0" sz="500" b="1" i="0" u="none" strike="noStrike" kern="0" cap="none" spc="50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Ineligible</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a:p>
            <a:pPr marL="43154" marR="0" lvl="0" indent="0" algn="l" defTabSz="914400" rtl="0" eaLnBrk="1" fontAlgn="auto" latinLnBrk="0" hangingPunct="1">
              <a:lnSpc>
                <a:spcPct val="100000"/>
              </a:lnSpc>
              <a:spcBef>
                <a:spcPts val="9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2</a:t>
            </a:r>
            <a:r>
              <a:rPr kumimoji="0" sz="500" b="1" i="0" u="none" strike="noStrike" kern="0" cap="none" spc="5" normalizeH="0" baseline="0" noProof="0" dirty="0">
                <a:ln>
                  <a:noFill/>
                </a:ln>
                <a:solidFill>
                  <a:srgbClr val="FFFFFF"/>
                </a:solidFill>
                <a:effectLst/>
                <a:uLnTx/>
                <a:uFillTx/>
                <a:latin typeface="Arial"/>
                <a:cs typeface="Noto Sans SemBd"/>
                <a:sym typeface="Arial"/>
              </a:rPr>
              <a:t> </a:t>
            </a:r>
            <a:r>
              <a:rPr kumimoji="0" sz="500" b="1" i="0" u="none" strike="noStrike" kern="0" cap="none" spc="-25" normalizeH="0" baseline="0" noProof="0" dirty="0">
                <a:ln>
                  <a:noFill/>
                </a:ln>
                <a:solidFill>
                  <a:srgbClr val="FFFFFF"/>
                </a:solidFill>
                <a:effectLst/>
                <a:uLnTx/>
                <a:uFillTx/>
                <a:latin typeface="Arial"/>
                <a:cs typeface="Noto Sans SemBd"/>
                <a:sym typeface="Arial"/>
              </a:rPr>
              <a:t>MM</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sp>
        <p:nvSpPr>
          <p:cNvPr id="1931" name="object 97">
            <a:extLst>
              <a:ext uri="{FF2B5EF4-FFF2-40B4-BE49-F238E27FC236}">
                <a16:creationId xmlns:a16="http://schemas.microsoft.com/office/drawing/2014/main" id="{AFAF9AE7-FE01-1546-891E-EA11577F355F}"/>
              </a:ext>
            </a:extLst>
          </p:cNvPr>
          <p:cNvSpPr/>
          <p:nvPr/>
        </p:nvSpPr>
        <p:spPr>
          <a:xfrm>
            <a:off x="5733671" y="3900046"/>
            <a:ext cx="2030306" cy="522333"/>
          </a:xfrm>
          <a:custGeom>
            <a:avLst/>
            <a:gdLst/>
            <a:ahLst/>
            <a:cxnLst/>
            <a:rect l="l" t="t" r="r" b="b"/>
            <a:pathLst>
              <a:path w="2031365" h="522604">
                <a:moveTo>
                  <a:pt x="2031072" y="0"/>
                </a:moveTo>
                <a:lnTo>
                  <a:pt x="0" y="0"/>
                </a:lnTo>
                <a:lnTo>
                  <a:pt x="0" y="522579"/>
                </a:lnTo>
                <a:lnTo>
                  <a:pt x="2031199" y="522579"/>
                </a:lnTo>
                <a:lnTo>
                  <a:pt x="2031072" y="0"/>
                </a:lnTo>
                <a:close/>
              </a:path>
            </a:pathLst>
          </a:custGeom>
          <a:solidFill>
            <a:srgbClr val="542D1C"/>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32" name="object 98">
            <a:extLst>
              <a:ext uri="{FF2B5EF4-FFF2-40B4-BE49-F238E27FC236}">
                <a16:creationId xmlns:a16="http://schemas.microsoft.com/office/drawing/2014/main" id="{497EF185-646F-CD07-5195-09AF8AB4E89A}"/>
              </a:ext>
            </a:extLst>
          </p:cNvPr>
          <p:cNvSpPr txBox="1"/>
          <p:nvPr/>
        </p:nvSpPr>
        <p:spPr>
          <a:xfrm>
            <a:off x="5733671" y="3900044"/>
            <a:ext cx="2030306" cy="388687"/>
          </a:xfrm>
          <a:prstGeom prst="rect">
            <a:avLst/>
          </a:prstGeom>
          <a:solidFill>
            <a:srgbClr val="542D1C"/>
          </a:solidFill>
        </p:spPr>
        <p:txBody>
          <a:bodyPr vert="horz" wrap="square" lIns="0" tIns="17137" rIns="0" bIns="0" rtlCol="0">
            <a:noAutofit/>
          </a:bodyPr>
          <a:lstStyle/>
          <a:p>
            <a:pPr marL="0" marR="0" lvl="0" indent="0" algn="l" defTabSz="914400" rtl="0" eaLnBrk="1" fontAlgn="auto" latinLnBrk="0" hangingPunct="1">
              <a:lnSpc>
                <a:spcPct val="100000"/>
              </a:lnSpc>
              <a:spcBef>
                <a:spcPts val="135"/>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Times New Roman"/>
              <a:sym typeface="Arial"/>
            </a:endParaRPr>
          </a:p>
          <a:p>
            <a:pPr marL="439791" marR="1049025" lvl="0" indent="0" algn="l" defTabSz="914400" rtl="0" eaLnBrk="1" fontAlgn="auto" latinLnBrk="0" hangingPunct="1">
              <a:lnSpc>
                <a:spcPct val="103400"/>
              </a:lnSpc>
              <a:spcBef>
                <a:spcPts val="0"/>
              </a:spcBef>
              <a:spcAft>
                <a:spcPts val="0"/>
              </a:spcAft>
              <a:buClr>
                <a:srgbClr val="000000"/>
              </a:buClr>
              <a:buSzTx/>
              <a:buFont typeface="Arial"/>
              <a:buNone/>
              <a:tabLst/>
              <a:defRPr/>
            </a:pPr>
            <a:r>
              <a:rPr kumimoji="0" sz="800" b="1" i="0" u="none" strike="noStrike" kern="0" cap="none" spc="-10" normalizeH="0" baseline="0" noProof="0" dirty="0">
                <a:ln>
                  <a:noFill/>
                </a:ln>
                <a:solidFill>
                  <a:srgbClr val="FFFFFF"/>
                </a:solidFill>
                <a:effectLst/>
                <a:uLnTx/>
                <a:uFillTx/>
                <a:latin typeface="Arial"/>
                <a:cs typeface="Noto Sans SemBd"/>
                <a:sym typeface="Arial"/>
              </a:rPr>
              <a:t>THORACIC CANCER</a:t>
            </a:r>
            <a:endParaRPr kumimoji="0" sz="800" b="0" i="0" u="none" strike="noStrike" kern="0" cap="none" spc="0" normalizeH="0" baseline="0" noProof="0" dirty="0">
              <a:ln>
                <a:noFill/>
              </a:ln>
              <a:solidFill>
                <a:srgbClr val="000000"/>
              </a:solidFill>
              <a:effectLst/>
              <a:uLnTx/>
              <a:uFillTx/>
              <a:latin typeface="Arial"/>
              <a:cs typeface="Noto Sans SemBd"/>
              <a:sym typeface="Arial"/>
            </a:endParaRPr>
          </a:p>
        </p:txBody>
      </p:sp>
      <p:pic>
        <p:nvPicPr>
          <p:cNvPr id="1933" name="object 99">
            <a:extLst>
              <a:ext uri="{FF2B5EF4-FFF2-40B4-BE49-F238E27FC236}">
                <a16:creationId xmlns:a16="http://schemas.microsoft.com/office/drawing/2014/main" id="{00518A68-51B6-8029-34F7-C2E7296B1562}"/>
              </a:ext>
            </a:extLst>
          </p:cNvPr>
          <p:cNvPicPr/>
          <p:nvPr/>
        </p:nvPicPr>
        <p:blipFill>
          <a:blip r:embed="rId9" cstate="print"/>
          <a:stretch>
            <a:fillRect/>
          </a:stretch>
        </p:blipFill>
        <p:spPr>
          <a:xfrm>
            <a:off x="5871383" y="4039591"/>
            <a:ext cx="246455" cy="240310"/>
          </a:xfrm>
          <a:prstGeom prst="rect">
            <a:avLst/>
          </a:prstGeom>
        </p:spPr>
      </p:pic>
      <p:sp>
        <p:nvSpPr>
          <p:cNvPr id="3" name="TextBox 2">
            <a:extLst>
              <a:ext uri="{FF2B5EF4-FFF2-40B4-BE49-F238E27FC236}">
                <a16:creationId xmlns:a16="http://schemas.microsoft.com/office/drawing/2014/main" id="{5F7C6D0F-A147-2614-C426-959846BC55E6}"/>
              </a:ext>
            </a:extLst>
          </p:cNvPr>
          <p:cNvSpPr txBox="1"/>
          <p:nvPr/>
        </p:nvSpPr>
        <p:spPr>
          <a:xfrm>
            <a:off x="469490" y="5476589"/>
            <a:ext cx="2352838" cy="380646"/>
          </a:xfrm>
          <a:prstGeom prst="rect">
            <a:avLst/>
          </a:prstGeom>
          <a:noFill/>
        </p:spPr>
        <p:txBody>
          <a:bodyPr wrap="square" lIns="0">
            <a:spAutoFit/>
          </a:bodyPr>
          <a:lstStyle/>
          <a:p>
            <a:pPr marL="0" marR="203078" lvl="0" indent="0" algn="l" defTabSz="914400" rtl="0" eaLnBrk="1" fontAlgn="auto" latinLnBrk="0" hangingPunct="1">
              <a:lnSpc>
                <a:spcPct val="123200"/>
              </a:lnSpc>
              <a:spcBef>
                <a:spcPts val="5"/>
              </a:spcBef>
              <a:spcAft>
                <a:spcPts val="0"/>
              </a:spcAft>
              <a:buClr>
                <a:srgbClr val="000000"/>
              </a:buClr>
              <a:buSzTx/>
              <a:buFont typeface="Arial"/>
              <a:buNone/>
              <a:tabLst/>
              <a:defRPr/>
            </a:pPr>
            <a:r>
              <a:rPr kumimoji="0" lang="en-US" sz="800" b="0" i="0" u="none" strike="noStrike" kern="0" cap="none" spc="0" normalizeH="0" baseline="0" noProof="0" dirty="0">
                <a:ln>
                  <a:noFill/>
                </a:ln>
                <a:solidFill>
                  <a:prstClr val="black"/>
                </a:solidFill>
                <a:effectLst/>
                <a:uLnTx/>
                <a:uFillTx/>
                <a:latin typeface="Arial"/>
                <a:cs typeface="Arial"/>
                <a:sym typeface="Arial"/>
              </a:rPr>
              <a:t>Anticalin</a:t>
            </a:r>
            <a:r>
              <a:rPr kumimoji="0" lang="en-US" sz="800" b="0" i="0" u="none" strike="noStrike" kern="0" cap="none" spc="0" normalizeH="0" baseline="30000" noProof="0" dirty="0">
                <a:ln>
                  <a:noFill/>
                </a:ln>
                <a:solidFill>
                  <a:prstClr val="black"/>
                </a:solidFill>
                <a:effectLst/>
                <a:uLnTx/>
                <a:uFillTx/>
                <a:latin typeface="Arial"/>
                <a:cs typeface="Arial"/>
                <a:sym typeface="Arial"/>
              </a:rPr>
              <a:t>®</a:t>
            </a:r>
            <a:r>
              <a:rPr kumimoji="0" lang="en-US" sz="800" b="0" i="0" u="none" strike="noStrike" kern="0" cap="none" spc="0" normalizeH="0" baseline="0" noProof="0" dirty="0">
                <a:ln>
                  <a:noFill/>
                </a:ln>
                <a:solidFill>
                  <a:prstClr val="black"/>
                </a:solidFill>
                <a:effectLst/>
                <a:uLnTx/>
                <a:uFillTx/>
                <a:latin typeface="Arial"/>
                <a:cs typeface="Arial"/>
                <a:sym typeface="Arial"/>
              </a:rPr>
              <a:t> is a registered US trademark </a:t>
            </a:r>
          </a:p>
          <a:p>
            <a:pPr marL="0" marR="203078" lvl="0" indent="0" algn="l" defTabSz="914400" rtl="0" eaLnBrk="1" fontAlgn="auto" latinLnBrk="0" hangingPunct="1">
              <a:lnSpc>
                <a:spcPct val="123200"/>
              </a:lnSpc>
              <a:spcBef>
                <a:spcPts val="5"/>
              </a:spcBef>
              <a:spcAft>
                <a:spcPts val="0"/>
              </a:spcAft>
              <a:buClr>
                <a:srgbClr val="000000"/>
              </a:buClr>
              <a:buSzTx/>
              <a:buFont typeface="Arial"/>
              <a:buNone/>
              <a:tabLst/>
              <a:defRPr/>
            </a:pPr>
            <a:r>
              <a:rPr kumimoji="0" lang="en-US" sz="800" b="0" i="0" u="none" strike="noStrike" kern="0" cap="none" spc="0" normalizeH="0" baseline="0" noProof="0" dirty="0">
                <a:ln>
                  <a:noFill/>
                </a:ln>
                <a:solidFill>
                  <a:prstClr val="black"/>
                </a:solidFill>
                <a:effectLst/>
                <a:uLnTx/>
                <a:uFillTx/>
                <a:latin typeface="Arial"/>
                <a:cs typeface="Arial"/>
                <a:sym typeface="Arial"/>
              </a:rPr>
              <a:t>of Pieris Pharmaceuticals Gmbh</a:t>
            </a:r>
          </a:p>
        </p:txBody>
      </p:sp>
      <p:sp>
        <p:nvSpPr>
          <p:cNvPr id="4" name="TextBox 3">
            <a:extLst>
              <a:ext uri="{FF2B5EF4-FFF2-40B4-BE49-F238E27FC236}">
                <a16:creationId xmlns:a16="http://schemas.microsoft.com/office/drawing/2014/main" id="{402B8E5B-5D7A-05EC-A027-94370F4BAF4E}"/>
              </a:ext>
            </a:extLst>
          </p:cNvPr>
          <p:cNvSpPr txBox="1"/>
          <p:nvPr/>
        </p:nvSpPr>
        <p:spPr>
          <a:xfrm>
            <a:off x="469490" y="3948239"/>
            <a:ext cx="1981673" cy="1569251"/>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Efficacy and safety of these products, for the uses identified within, are currently under investigation.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Regulatory approval of any of these products or uses is dependent on the completion of the study programs and review by regulatory authorities. The clinical trial information is available at www.clinicaltrials.gov. This information </a:t>
            </a:r>
            <a:br>
              <a:rPr kumimoji="0" lang="en-US" sz="800" b="0" i="0" u="none" strike="noStrike" kern="0" cap="none" spc="0" normalizeH="0" baseline="0" noProof="0" dirty="0">
                <a:ln>
                  <a:noFill/>
                </a:ln>
                <a:solidFill>
                  <a:srgbClr val="000000"/>
                </a:solidFill>
                <a:effectLst/>
                <a:uLnTx/>
                <a:uFillTx/>
                <a:latin typeface="Arial"/>
                <a:cs typeface="Arial"/>
                <a:sym typeface="Arial"/>
              </a:rPr>
            </a:br>
            <a:r>
              <a:rPr kumimoji="0" lang="en-US" sz="800" b="0" i="0" u="none" strike="noStrike" kern="0" cap="none" spc="0" normalizeH="0" baseline="0" noProof="0" dirty="0">
                <a:ln>
                  <a:noFill/>
                </a:ln>
                <a:solidFill>
                  <a:srgbClr val="000000"/>
                </a:solidFill>
                <a:effectLst/>
                <a:uLnTx/>
                <a:uFillTx/>
                <a:latin typeface="Arial"/>
                <a:cs typeface="Arial"/>
                <a:sym typeface="Arial"/>
              </a:rPr>
              <a:t>is current as of June,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853" name="object 19">
            <a:hlinkClick r:id="" action="ppaction://noaction"/>
            <a:extLst>
              <a:ext uri="{FF2B5EF4-FFF2-40B4-BE49-F238E27FC236}">
                <a16:creationId xmlns:a16="http://schemas.microsoft.com/office/drawing/2014/main" id="{D495F8F2-7541-FF61-87DB-D6DF38F70A3A}"/>
              </a:ext>
            </a:extLst>
          </p:cNvPr>
          <p:cNvSpPr txBox="1"/>
          <p:nvPr/>
        </p:nvSpPr>
        <p:spPr>
          <a:xfrm>
            <a:off x="2580994" y="2152317"/>
            <a:ext cx="981832" cy="524236"/>
          </a:xfrm>
          <a:prstGeom prst="rect">
            <a:avLst/>
          </a:prstGeom>
          <a:solidFill>
            <a:schemeClr val="accent1">
              <a:lumMod val="75000"/>
            </a:schemeClr>
          </a:solidFill>
        </p:spPr>
        <p:txBody>
          <a:bodyPr vert="horz" wrap="square" lIns="0" tIns="53947" rIns="0" bIns="0" rtlCol="0">
            <a:noAutofit/>
          </a:bodyPr>
          <a:lstStyle/>
          <a:p>
            <a:pPr marL="46327" marR="218308" lvl="0" indent="0" algn="l" defTabSz="914400" rtl="0" eaLnBrk="1" fontAlgn="auto" latinLnBrk="0" hangingPunct="1">
              <a:lnSpc>
                <a:spcPts val="690"/>
              </a:lnSpc>
              <a:spcBef>
                <a:spcPts val="425"/>
              </a:spcBef>
              <a:spcAft>
                <a:spcPts val="0"/>
              </a:spcAft>
              <a:buClr>
                <a:srgbClr val="000000"/>
              </a:buClr>
              <a:buSzTx/>
              <a:buFont typeface="Arial"/>
              <a:buNone/>
              <a:tabLst/>
              <a:defRPr/>
            </a:pPr>
            <a:r>
              <a:rPr kumimoji="0" sz="650" b="1" i="0" u="none" strike="noStrike" kern="0" cap="none" spc="-10" normalizeH="0" baseline="0" noProof="0" dirty="0">
                <a:ln>
                  <a:noFill/>
                </a:ln>
                <a:solidFill>
                  <a:srgbClr val="FFFFFF"/>
                </a:solidFill>
                <a:effectLst/>
                <a:uLnTx/>
                <a:uFillTx/>
                <a:latin typeface="Arial"/>
                <a:cs typeface="Noto Sans SemBd"/>
                <a:sym typeface="Arial"/>
              </a:rPr>
              <a:t>CD228-directed</a:t>
            </a:r>
            <a:r>
              <a:rPr kumimoji="0" sz="650" b="1" i="0" u="none" strike="noStrike" kern="0" cap="none" spc="500" normalizeH="0" baseline="0"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Antibody-</a:t>
            </a:r>
            <a:r>
              <a:rPr kumimoji="0" sz="600" b="1" i="0" u="none" strike="noStrike" kern="0" cap="none" spc="-10" normalizeH="0" baseline="0" noProof="0" dirty="0">
                <a:ln>
                  <a:noFill/>
                </a:ln>
                <a:solidFill>
                  <a:srgbClr val="FFFFFF"/>
                </a:solidFill>
                <a:effectLst/>
                <a:uLnTx/>
                <a:uFillTx/>
                <a:latin typeface="Arial"/>
                <a:cs typeface="Noto Sans SemBd"/>
                <a:sym typeface="Arial"/>
              </a:rPr>
              <a:t>Anticalin</a:t>
            </a:r>
            <a:r>
              <a:rPr kumimoji="0" sz="525" b="1" i="0" u="none" strike="noStrike" kern="0" cap="none" spc="-15" normalizeH="0" baseline="31746" noProof="0" dirty="0">
                <a:ln>
                  <a:noFill/>
                </a:ln>
                <a:solidFill>
                  <a:srgbClr val="FFFFFF"/>
                </a:solidFill>
                <a:effectLst/>
                <a:uLnTx/>
                <a:uFillTx/>
                <a:latin typeface="Arial"/>
                <a:cs typeface="Noto Sans SemBd"/>
                <a:sym typeface="Arial"/>
              </a:rPr>
              <a:t>®</a:t>
            </a:r>
            <a:r>
              <a:rPr kumimoji="0" sz="525" b="1" i="0" u="none" strike="noStrike" kern="0" cap="none" spc="750" normalizeH="0" baseline="31746" noProof="0" dirty="0">
                <a:ln>
                  <a:noFill/>
                </a:ln>
                <a:solidFill>
                  <a:srgbClr val="FFFFFF"/>
                </a:solidFill>
                <a:effectLst/>
                <a:uLnTx/>
                <a:uFillTx/>
                <a:latin typeface="Arial"/>
                <a:cs typeface="Noto Sans SemBd"/>
                <a:sym typeface="Arial"/>
              </a:rPr>
              <a:t> </a:t>
            </a:r>
            <a:r>
              <a:rPr kumimoji="0" sz="600" b="1" i="0" u="none" strike="noStrike" kern="0" cap="none" spc="-20" normalizeH="0" baseline="0" noProof="0" dirty="0">
                <a:ln>
                  <a:noFill/>
                </a:ln>
                <a:solidFill>
                  <a:srgbClr val="FFFFFF"/>
                </a:solidFill>
                <a:effectLst/>
                <a:uLnTx/>
                <a:uFillTx/>
                <a:latin typeface="Arial"/>
                <a:cs typeface="Noto Sans SemBd"/>
                <a:sym typeface="Arial"/>
              </a:rPr>
              <a:t>Bispecific</a:t>
            </a:r>
            <a:r>
              <a:rPr kumimoji="0" sz="600" b="1" i="0" u="none" strike="noStrike" kern="0" cap="none" spc="15" normalizeH="0" baseline="0" noProof="0" dirty="0">
                <a:ln>
                  <a:noFill/>
                </a:ln>
                <a:solidFill>
                  <a:srgbClr val="FFFFFF"/>
                </a:solidFill>
                <a:effectLst/>
                <a:uLnTx/>
                <a:uFillTx/>
                <a:latin typeface="Arial"/>
                <a:cs typeface="Noto Sans SemBd"/>
                <a:sym typeface="Arial"/>
              </a:rPr>
              <a:t> </a:t>
            </a:r>
            <a:r>
              <a:rPr kumimoji="0" sz="600" b="1" i="0" u="none" strike="noStrike" kern="0" cap="none" spc="-10" normalizeH="0" baseline="0" noProof="0" dirty="0">
                <a:ln>
                  <a:noFill/>
                </a:ln>
                <a:solidFill>
                  <a:srgbClr val="FFFFFF"/>
                </a:solidFill>
                <a:effectLst/>
                <a:uLnTx/>
                <a:uFillTx/>
                <a:latin typeface="Arial"/>
                <a:cs typeface="Noto Sans SemBd"/>
                <a:sym typeface="Arial"/>
              </a:rPr>
              <a:t>Protein</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60"/>
              </a:spcBef>
              <a:spcAft>
                <a:spcPts val="0"/>
              </a:spcAft>
              <a:buClr>
                <a:srgbClr val="000000"/>
              </a:buClr>
              <a:buSzTx/>
              <a:buFont typeface="Arial"/>
              <a:buNone/>
              <a:tabLst/>
              <a:defRPr/>
            </a:pPr>
            <a:r>
              <a:rPr kumimoji="0" sz="600" b="1" i="0" u="none" strike="noStrike" kern="0" cap="none" spc="-35" normalizeH="0" baseline="0" noProof="0" dirty="0">
                <a:ln>
                  <a:noFill/>
                </a:ln>
                <a:solidFill>
                  <a:srgbClr val="FFFFFF"/>
                </a:solidFill>
                <a:effectLst/>
                <a:uLnTx/>
                <a:uFillTx/>
                <a:latin typeface="Arial"/>
                <a:cs typeface="Noto Sans SemBd"/>
                <a:sym typeface="Arial"/>
              </a:rPr>
              <a:t>(PF-</a:t>
            </a:r>
            <a:r>
              <a:rPr kumimoji="0" sz="600" b="1" i="0" u="none" strike="noStrike" kern="0" cap="none" spc="-30" normalizeH="0" baseline="0" noProof="0" dirty="0">
                <a:ln>
                  <a:noFill/>
                </a:ln>
                <a:solidFill>
                  <a:srgbClr val="FFFFFF"/>
                </a:solidFill>
                <a:effectLst/>
                <a:uLnTx/>
                <a:uFillTx/>
                <a:latin typeface="Arial"/>
                <a:cs typeface="Noto Sans SemBd"/>
                <a:sym typeface="Arial"/>
              </a:rPr>
              <a:t>08046049,</a:t>
            </a:r>
            <a:r>
              <a:rPr kumimoji="0" sz="600" b="1" i="0" u="none" strike="noStrike" kern="0" cap="none" spc="75" normalizeH="0" baseline="0" noProof="0" dirty="0">
                <a:ln>
                  <a:noFill/>
                </a:ln>
                <a:solidFill>
                  <a:srgbClr val="FFFFFF"/>
                </a:solidFill>
                <a:effectLst/>
                <a:uLnTx/>
                <a:uFillTx/>
                <a:latin typeface="Arial"/>
                <a:cs typeface="Noto Sans SemBd"/>
                <a:sym typeface="Arial"/>
              </a:rPr>
              <a:t> </a:t>
            </a:r>
            <a:r>
              <a:rPr kumimoji="0" sz="600" b="1" i="0" u="none" strike="noStrike" kern="0" cap="none" spc="-35" normalizeH="0" baseline="0" noProof="0" dirty="0">
                <a:ln>
                  <a:noFill/>
                </a:ln>
                <a:solidFill>
                  <a:srgbClr val="FFFFFF"/>
                </a:solidFill>
                <a:effectLst/>
                <a:uLnTx/>
                <a:uFillTx/>
                <a:latin typeface="Arial"/>
                <a:cs typeface="Noto Sans SemBd"/>
                <a:sym typeface="Arial"/>
              </a:rPr>
              <a:t>SGN-</a:t>
            </a:r>
            <a:r>
              <a:rPr kumimoji="0" sz="600" b="1" i="0" u="none" strike="noStrike" kern="0" cap="none" spc="-10" normalizeH="0" baseline="0" noProof="0" dirty="0">
                <a:ln>
                  <a:noFill/>
                </a:ln>
                <a:solidFill>
                  <a:srgbClr val="FFFFFF"/>
                </a:solidFill>
                <a:effectLst/>
                <a:uLnTx/>
                <a:uFillTx/>
                <a:latin typeface="Arial"/>
                <a:cs typeface="Noto Sans SemBd"/>
                <a:sym typeface="Arial"/>
              </a:rPr>
              <a:t>BB228)</a:t>
            </a:r>
            <a:endParaRPr kumimoji="0" sz="600" b="0" i="0" u="none" strike="noStrike" kern="0" cap="none" spc="0" normalizeH="0" baseline="0" noProof="0" dirty="0">
              <a:ln>
                <a:noFill/>
              </a:ln>
              <a:solidFill>
                <a:srgbClr val="000000"/>
              </a:solidFill>
              <a:effectLst/>
              <a:uLnTx/>
              <a:uFillTx/>
              <a:latin typeface="Arial"/>
              <a:cs typeface="Noto Sans SemBd"/>
              <a:sym typeface="Arial"/>
            </a:endParaRPr>
          </a:p>
          <a:p>
            <a:pPr marL="46327" marR="0" lvl="0" indent="0" algn="l" defTabSz="914400" rtl="0" eaLnBrk="1" fontAlgn="auto" latinLnBrk="0" hangingPunct="1">
              <a:lnSpc>
                <a:spcPct val="100000"/>
              </a:lnSpc>
              <a:spcBef>
                <a:spcPts val="80"/>
              </a:spcBef>
              <a:spcAft>
                <a:spcPts val="0"/>
              </a:spcAft>
              <a:buClr>
                <a:srgbClr val="000000"/>
              </a:buClr>
              <a:buSzTx/>
              <a:buFont typeface="Arial"/>
              <a:buNone/>
              <a:tabLst/>
              <a:defRPr/>
            </a:pPr>
            <a:r>
              <a:rPr kumimoji="0" sz="500" b="1" i="0" u="none" strike="noStrike" kern="0" cap="none" spc="0" normalizeH="0" baseline="0" noProof="0" dirty="0">
                <a:ln>
                  <a:noFill/>
                </a:ln>
                <a:solidFill>
                  <a:srgbClr val="FFFFFF"/>
                </a:solidFill>
                <a:effectLst/>
                <a:uLnTx/>
                <a:uFillTx/>
                <a:latin typeface="Arial"/>
                <a:cs typeface="Noto Sans SemBd"/>
                <a:sym typeface="Arial"/>
              </a:rPr>
              <a:t>Ph</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1</a:t>
            </a:r>
            <a:r>
              <a:rPr kumimoji="0" sz="500" b="1" i="0" u="none" strike="noStrike" kern="0" cap="none" spc="25" normalizeH="0" baseline="0" noProof="0" dirty="0">
                <a:ln>
                  <a:noFill/>
                </a:ln>
                <a:solidFill>
                  <a:srgbClr val="FFFFFF"/>
                </a:solidFill>
                <a:effectLst/>
                <a:uLnTx/>
                <a:uFillTx/>
                <a:latin typeface="Arial"/>
                <a:cs typeface="Noto Sans SemBd"/>
                <a:sym typeface="Arial"/>
              </a:rPr>
              <a:t> </a:t>
            </a:r>
            <a:r>
              <a:rPr kumimoji="0" sz="500" b="1" i="0" u="none" strike="noStrike" kern="0" cap="none" spc="0" normalizeH="0" baseline="0" noProof="0" dirty="0">
                <a:ln>
                  <a:noFill/>
                </a:ln>
                <a:solidFill>
                  <a:srgbClr val="FFFFFF"/>
                </a:solidFill>
                <a:effectLst/>
                <a:uLnTx/>
                <a:uFillTx/>
                <a:latin typeface="Arial"/>
                <a:cs typeface="Noto Sans SemBd"/>
                <a:sym typeface="Arial"/>
              </a:rPr>
              <a:t>Solid</a:t>
            </a:r>
            <a:r>
              <a:rPr kumimoji="0" sz="500" b="1" i="0" u="none" strike="noStrike" kern="0" cap="none" spc="30" normalizeH="0" baseline="0" noProof="0" dirty="0">
                <a:ln>
                  <a:noFill/>
                </a:ln>
                <a:solidFill>
                  <a:srgbClr val="FFFFFF"/>
                </a:solidFill>
                <a:effectLst/>
                <a:uLnTx/>
                <a:uFillTx/>
                <a:latin typeface="Arial"/>
                <a:cs typeface="Noto Sans SemBd"/>
                <a:sym typeface="Arial"/>
              </a:rPr>
              <a:t> </a:t>
            </a:r>
            <a:r>
              <a:rPr kumimoji="0" sz="500" b="1" i="0" u="none" strike="noStrike" kern="0" cap="none" spc="-10" normalizeH="0" baseline="0" noProof="0" dirty="0">
                <a:ln>
                  <a:noFill/>
                </a:ln>
                <a:solidFill>
                  <a:srgbClr val="FFFFFF"/>
                </a:solidFill>
                <a:effectLst/>
                <a:uLnTx/>
                <a:uFillTx/>
                <a:latin typeface="Arial"/>
                <a:cs typeface="Noto Sans SemBd"/>
                <a:sym typeface="Arial"/>
              </a:rPr>
              <a:t>Tumors</a:t>
            </a:r>
            <a:endParaRPr kumimoji="0" sz="500" b="0" i="0" u="none" strike="noStrike" kern="0" cap="none" spc="0" normalizeH="0" baseline="0" noProof="0" dirty="0">
              <a:ln>
                <a:noFill/>
              </a:ln>
              <a:solidFill>
                <a:srgbClr val="000000"/>
              </a:solidFill>
              <a:effectLst/>
              <a:uLnTx/>
              <a:uFillTx/>
              <a:latin typeface="Arial"/>
              <a:cs typeface="Noto Sans SemBd"/>
              <a:sym typeface="Arial"/>
            </a:endParaRPr>
          </a:p>
        </p:txBody>
      </p:sp>
      <p:grpSp>
        <p:nvGrpSpPr>
          <p:cNvPr id="5" name="object 47">
            <a:extLst>
              <a:ext uri="{FF2B5EF4-FFF2-40B4-BE49-F238E27FC236}">
                <a16:creationId xmlns:a16="http://schemas.microsoft.com/office/drawing/2014/main" id="{4733C2C7-A407-0BDF-51B5-12A189B5AFE8}"/>
              </a:ext>
            </a:extLst>
          </p:cNvPr>
          <p:cNvGrpSpPr/>
          <p:nvPr/>
        </p:nvGrpSpPr>
        <p:grpSpPr>
          <a:xfrm>
            <a:off x="2707906" y="5185988"/>
            <a:ext cx="257041" cy="250695"/>
            <a:chOff x="2286032" y="5220460"/>
            <a:chExt cx="257175" cy="250825"/>
          </a:xfrm>
        </p:grpSpPr>
        <p:sp>
          <p:nvSpPr>
            <p:cNvPr id="6" name="object 48">
              <a:extLst>
                <a:ext uri="{FF2B5EF4-FFF2-40B4-BE49-F238E27FC236}">
                  <a16:creationId xmlns:a16="http://schemas.microsoft.com/office/drawing/2014/main" id="{14EEF969-ECF4-0690-EB51-271D8AD77864}"/>
                </a:ext>
              </a:extLst>
            </p:cNvPr>
            <p:cNvSpPr/>
            <p:nvPr/>
          </p:nvSpPr>
          <p:spPr>
            <a:xfrm>
              <a:off x="2317881" y="5255403"/>
              <a:ext cx="78105" cy="124460"/>
            </a:xfrm>
            <a:custGeom>
              <a:avLst/>
              <a:gdLst/>
              <a:ahLst/>
              <a:cxnLst/>
              <a:rect l="l" t="t" r="r" b="b"/>
              <a:pathLst>
                <a:path w="78105" h="124460">
                  <a:moveTo>
                    <a:pt x="1052" y="123837"/>
                  </a:moveTo>
                  <a:lnTo>
                    <a:pt x="0" y="109475"/>
                  </a:lnTo>
                  <a:lnTo>
                    <a:pt x="272" y="96123"/>
                  </a:lnTo>
                  <a:lnTo>
                    <a:pt x="1814" y="82861"/>
                  </a:lnTo>
                  <a:lnTo>
                    <a:pt x="13022" y="46362"/>
                  </a:lnTo>
                  <a:lnTo>
                    <a:pt x="46346" y="25428"/>
                  </a:lnTo>
                  <a:lnTo>
                    <a:pt x="57632" y="19418"/>
                  </a:lnTo>
                  <a:lnTo>
                    <a:pt x="64225" y="15436"/>
                  </a:lnTo>
                  <a:lnTo>
                    <a:pt x="66368" y="13995"/>
                  </a:lnTo>
                  <a:lnTo>
                    <a:pt x="74953" y="8305"/>
                  </a:lnTo>
                  <a:lnTo>
                    <a:pt x="77696" y="0"/>
                  </a:lnTo>
                </a:path>
              </a:pathLst>
            </a:custGeom>
            <a:ln w="3175">
              <a:solidFill>
                <a:srgbClr val="FFFFFF"/>
              </a:solidFill>
            </a:ln>
          </p:spPr>
          <p:txBody>
            <a:bodyPr wrap="square" lIns="0" tIns="0" rIns="0" bIns="0" rtlCol="0">
              <a:noAutofit/>
            </a:bodyPr>
            <a:lstStyle/>
            <a:p>
              <a:endParaRPr dirty="0">
                <a:latin typeface="+mj-lt"/>
              </a:endParaRPr>
            </a:p>
          </p:txBody>
        </p:sp>
        <p:sp>
          <p:nvSpPr>
            <p:cNvPr id="7" name="object 49">
              <a:extLst>
                <a:ext uri="{FF2B5EF4-FFF2-40B4-BE49-F238E27FC236}">
                  <a16:creationId xmlns:a16="http://schemas.microsoft.com/office/drawing/2014/main" id="{4A8D3251-4772-A867-9E19-EF44F0218E98}"/>
                </a:ext>
              </a:extLst>
            </p:cNvPr>
            <p:cNvSpPr/>
            <p:nvPr/>
          </p:nvSpPr>
          <p:spPr>
            <a:xfrm>
              <a:off x="2429325" y="5255403"/>
              <a:ext cx="78105" cy="124460"/>
            </a:xfrm>
            <a:custGeom>
              <a:avLst/>
              <a:gdLst/>
              <a:ahLst/>
              <a:cxnLst/>
              <a:rect l="l" t="t" r="r" b="b"/>
              <a:pathLst>
                <a:path w="78105" h="124460">
                  <a:moveTo>
                    <a:pt x="76644" y="123837"/>
                  </a:moveTo>
                  <a:lnTo>
                    <a:pt x="77523" y="109475"/>
                  </a:lnTo>
                  <a:lnTo>
                    <a:pt x="76869" y="96123"/>
                  </a:lnTo>
                  <a:lnTo>
                    <a:pt x="74944" y="82861"/>
                  </a:lnTo>
                  <a:lnTo>
                    <a:pt x="64425" y="45634"/>
                  </a:lnTo>
                  <a:lnTo>
                    <a:pt x="32204" y="27095"/>
                  </a:lnTo>
                  <a:lnTo>
                    <a:pt x="20940" y="21013"/>
                  </a:lnTo>
                  <a:lnTo>
                    <a:pt x="13932" y="16163"/>
                  </a:lnTo>
                  <a:lnTo>
                    <a:pt x="11328" y="13995"/>
                  </a:lnTo>
                  <a:lnTo>
                    <a:pt x="6667" y="9448"/>
                  </a:lnTo>
                  <a:lnTo>
                    <a:pt x="0" y="0"/>
                  </a:lnTo>
                </a:path>
              </a:pathLst>
            </a:custGeom>
            <a:ln w="3175">
              <a:solidFill>
                <a:srgbClr val="FFFFFF"/>
              </a:solidFill>
            </a:ln>
          </p:spPr>
          <p:txBody>
            <a:bodyPr wrap="square" lIns="0" tIns="0" rIns="0" bIns="0" rtlCol="0">
              <a:noAutofit/>
            </a:bodyPr>
            <a:lstStyle/>
            <a:p>
              <a:endParaRPr dirty="0">
                <a:latin typeface="+mj-lt"/>
              </a:endParaRPr>
            </a:p>
          </p:txBody>
        </p:sp>
        <p:sp>
          <p:nvSpPr>
            <p:cNvPr id="8" name="object 50">
              <a:extLst>
                <a:ext uri="{FF2B5EF4-FFF2-40B4-BE49-F238E27FC236}">
                  <a16:creationId xmlns:a16="http://schemas.microsoft.com/office/drawing/2014/main" id="{C9E54890-9BDA-3888-C8F5-4B23A905188A}"/>
                </a:ext>
              </a:extLst>
            </p:cNvPr>
            <p:cNvSpPr/>
            <p:nvPr/>
          </p:nvSpPr>
          <p:spPr>
            <a:xfrm>
              <a:off x="2352566" y="5348114"/>
              <a:ext cx="6985" cy="31750"/>
            </a:xfrm>
            <a:custGeom>
              <a:avLst/>
              <a:gdLst/>
              <a:ahLst/>
              <a:cxnLst/>
              <a:rect l="l" t="t" r="r" b="b"/>
              <a:pathLst>
                <a:path w="6985" h="31750">
                  <a:moveTo>
                    <a:pt x="6985" y="0"/>
                  </a:moveTo>
                  <a:lnTo>
                    <a:pt x="5900" y="11698"/>
                  </a:lnTo>
                  <a:lnTo>
                    <a:pt x="4083" y="20464"/>
                  </a:lnTo>
                  <a:lnTo>
                    <a:pt x="1970" y="26780"/>
                  </a:lnTo>
                  <a:lnTo>
                    <a:pt x="0" y="31127"/>
                  </a:lnTo>
                </a:path>
              </a:pathLst>
            </a:custGeom>
            <a:ln w="3175">
              <a:solidFill>
                <a:srgbClr val="FFFFFF"/>
              </a:solidFill>
            </a:ln>
          </p:spPr>
          <p:txBody>
            <a:bodyPr wrap="square" lIns="0" tIns="0" rIns="0" bIns="0" rtlCol="0">
              <a:noAutofit/>
            </a:bodyPr>
            <a:lstStyle/>
            <a:p>
              <a:endParaRPr dirty="0">
                <a:latin typeface="+mj-lt"/>
              </a:endParaRPr>
            </a:p>
          </p:txBody>
        </p:sp>
        <p:sp>
          <p:nvSpPr>
            <p:cNvPr id="9" name="object 51">
              <a:extLst>
                <a:ext uri="{FF2B5EF4-FFF2-40B4-BE49-F238E27FC236}">
                  <a16:creationId xmlns:a16="http://schemas.microsoft.com/office/drawing/2014/main" id="{E6E64537-6C9C-CA9D-DA33-104DD55FBB10}"/>
                </a:ext>
              </a:extLst>
            </p:cNvPr>
            <p:cNvSpPr/>
            <p:nvPr/>
          </p:nvSpPr>
          <p:spPr>
            <a:xfrm>
              <a:off x="2465350" y="5348114"/>
              <a:ext cx="6985" cy="31750"/>
            </a:xfrm>
            <a:custGeom>
              <a:avLst/>
              <a:gdLst/>
              <a:ahLst/>
              <a:cxnLst/>
              <a:rect l="l" t="t" r="r" b="b"/>
              <a:pathLst>
                <a:path w="6985" h="31750">
                  <a:moveTo>
                    <a:pt x="0" y="0"/>
                  </a:moveTo>
                  <a:lnTo>
                    <a:pt x="1084" y="11698"/>
                  </a:lnTo>
                  <a:lnTo>
                    <a:pt x="2901" y="20464"/>
                  </a:lnTo>
                  <a:lnTo>
                    <a:pt x="5014" y="26780"/>
                  </a:lnTo>
                  <a:lnTo>
                    <a:pt x="6985" y="31127"/>
                  </a:lnTo>
                </a:path>
              </a:pathLst>
            </a:custGeom>
            <a:ln w="3175">
              <a:solidFill>
                <a:srgbClr val="FFFFFF"/>
              </a:solidFill>
            </a:ln>
          </p:spPr>
          <p:txBody>
            <a:bodyPr wrap="square" lIns="0" tIns="0" rIns="0" bIns="0" rtlCol="0">
              <a:noAutofit/>
            </a:bodyPr>
            <a:lstStyle/>
            <a:p>
              <a:endParaRPr dirty="0">
                <a:latin typeface="+mj-lt"/>
              </a:endParaRPr>
            </a:p>
          </p:txBody>
        </p:sp>
        <p:sp>
          <p:nvSpPr>
            <p:cNvPr id="10" name="object 52">
              <a:extLst>
                <a:ext uri="{FF2B5EF4-FFF2-40B4-BE49-F238E27FC236}">
                  <a16:creationId xmlns:a16="http://schemas.microsoft.com/office/drawing/2014/main" id="{80C3B080-7CF7-0C16-DBE1-85FFD9737632}"/>
                </a:ext>
              </a:extLst>
            </p:cNvPr>
            <p:cNvSpPr/>
            <p:nvPr/>
          </p:nvSpPr>
          <p:spPr>
            <a:xfrm>
              <a:off x="2351580" y="5324174"/>
              <a:ext cx="16510" cy="107950"/>
            </a:xfrm>
            <a:custGeom>
              <a:avLst/>
              <a:gdLst/>
              <a:ahLst/>
              <a:cxnLst/>
              <a:rect l="l" t="t" r="r" b="b"/>
              <a:pathLst>
                <a:path w="16510" h="107950">
                  <a:moveTo>
                    <a:pt x="14312" y="107365"/>
                  </a:moveTo>
                  <a:lnTo>
                    <a:pt x="14963" y="97357"/>
                  </a:lnTo>
                  <a:lnTo>
                    <a:pt x="15819" y="87614"/>
                  </a:lnTo>
                  <a:lnTo>
                    <a:pt x="16354" y="77894"/>
                  </a:lnTo>
                  <a:lnTo>
                    <a:pt x="9892" y="31876"/>
                  </a:lnTo>
                  <a:lnTo>
                    <a:pt x="571" y="7797"/>
                  </a:lnTo>
                  <a:lnTo>
                    <a:pt x="0" y="0"/>
                  </a:lnTo>
                </a:path>
              </a:pathLst>
            </a:custGeom>
            <a:ln w="3175">
              <a:solidFill>
                <a:srgbClr val="FFFFFF"/>
              </a:solidFill>
            </a:ln>
          </p:spPr>
          <p:txBody>
            <a:bodyPr wrap="square" lIns="0" tIns="0" rIns="0" bIns="0" rtlCol="0">
              <a:noAutofit/>
            </a:bodyPr>
            <a:lstStyle/>
            <a:p>
              <a:endParaRPr dirty="0">
                <a:latin typeface="+mj-lt"/>
              </a:endParaRPr>
            </a:p>
          </p:txBody>
        </p:sp>
        <p:sp>
          <p:nvSpPr>
            <p:cNvPr id="11" name="object 53">
              <a:extLst>
                <a:ext uri="{FF2B5EF4-FFF2-40B4-BE49-F238E27FC236}">
                  <a16:creationId xmlns:a16="http://schemas.microsoft.com/office/drawing/2014/main" id="{6A978A30-5567-7987-8DC5-61D665181118}"/>
                </a:ext>
              </a:extLst>
            </p:cNvPr>
            <p:cNvSpPr/>
            <p:nvPr/>
          </p:nvSpPr>
          <p:spPr>
            <a:xfrm>
              <a:off x="2456969" y="5324174"/>
              <a:ext cx="16510" cy="107950"/>
            </a:xfrm>
            <a:custGeom>
              <a:avLst/>
              <a:gdLst/>
              <a:ahLst/>
              <a:cxnLst/>
              <a:rect l="l" t="t" r="r" b="b"/>
              <a:pathLst>
                <a:path w="16510" h="107950">
                  <a:moveTo>
                    <a:pt x="2041" y="107365"/>
                  </a:moveTo>
                  <a:lnTo>
                    <a:pt x="1391" y="97357"/>
                  </a:lnTo>
                  <a:lnTo>
                    <a:pt x="534" y="87614"/>
                  </a:lnTo>
                  <a:lnTo>
                    <a:pt x="0" y="77894"/>
                  </a:lnTo>
                  <a:lnTo>
                    <a:pt x="6461" y="31876"/>
                  </a:lnTo>
                  <a:lnTo>
                    <a:pt x="15782" y="7797"/>
                  </a:lnTo>
                  <a:lnTo>
                    <a:pt x="16354" y="0"/>
                  </a:lnTo>
                </a:path>
              </a:pathLst>
            </a:custGeom>
            <a:ln w="3175">
              <a:solidFill>
                <a:srgbClr val="FFFFFF"/>
              </a:solidFill>
            </a:ln>
          </p:spPr>
          <p:txBody>
            <a:bodyPr wrap="square" lIns="0" tIns="0" rIns="0" bIns="0" rtlCol="0">
              <a:noAutofit/>
            </a:bodyPr>
            <a:lstStyle/>
            <a:p>
              <a:endParaRPr dirty="0">
                <a:latin typeface="+mj-lt"/>
              </a:endParaRPr>
            </a:p>
          </p:txBody>
        </p:sp>
        <p:sp>
          <p:nvSpPr>
            <p:cNvPr id="12" name="object 54">
              <a:extLst>
                <a:ext uri="{FF2B5EF4-FFF2-40B4-BE49-F238E27FC236}">
                  <a16:creationId xmlns:a16="http://schemas.microsoft.com/office/drawing/2014/main" id="{C62A9BA8-7650-B6EC-17C2-4FF1CBF1E1EB}"/>
                </a:ext>
              </a:extLst>
            </p:cNvPr>
            <p:cNvSpPr/>
            <p:nvPr/>
          </p:nvSpPr>
          <p:spPr>
            <a:xfrm>
              <a:off x="2382499" y="5377034"/>
              <a:ext cx="5080" cy="5080"/>
            </a:xfrm>
            <a:custGeom>
              <a:avLst/>
              <a:gdLst/>
              <a:ahLst/>
              <a:cxnLst/>
              <a:rect l="l" t="t" r="r" b="b"/>
              <a:pathLst>
                <a:path w="5080" h="5079">
                  <a:moveTo>
                    <a:pt x="2425" y="4749"/>
                  </a:moveTo>
                  <a:lnTo>
                    <a:pt x="1079" y="4749"/>
                  </a:lnTo>
                  <a:lnTo>
                    <a:pt x="0" y="3682"/>
                  </a:lnTo>
                  <a:lnTo>
                    <a:pt x="0" y="2374"/>
                  </a:lnTo>
                  <a:lnTo>
                    <a:pt x="0" y="1066"/>
                  </a:lnTo>
                  <a:lnTo>
                    <a:pt x="1079" y="0"/>
                  </a:lnTo>
                  <a:lnTo>
                    <a:pt x="2425" y="0"/>
                  </a:lnTo>
                  <a:lnTo>
                    <a:pt x="3771" y="0"/>
                  </a:lnTo>
                  <a:lnTo>
                    <a:pt x="4864" y="1066"/>
                  </a:lnTo>
                  <a:lnTo>
                    <a:pt x="4864" y="2374"/>
                  </a:lnTo>
                  <a:lnTo>
                    <a:pt x="4864" y="3682"/>
                  </a:lnTo>
                  <a:lnTo>
                    <a:pt x="3771" y="4749"/>
                  </a:lnTo>
                  <a:lnTo>
                    <a:pt x="2425" y="4749"/>
                  </a:lnTo>
                  <a:close/>
                </a:path>
              </a:pathLst>
            </a:custGeom>
            <a:ln w="3175">
              <a:solidFill>
                <a:srgbClr val="FFFFFF"/>
              </a:solidFill>
            </a:ln>
          </p:spPr>
          <p:txBody>
            <a:bodyPr wrap="square" lIns="0" tIns="0" rIns="0" bIns="0" rtlCol="0">
              <a:noAutofit/>
            </a:bodyPr>
            <a:lstStyle/>
            <a:p>
              <a:endParaRPr dirty="0">
                <a:latin typeface="+mj-lt"/>
              </a:endParaRPr>
            </a:p>
          </p:txBody>
        </p:sp>
        <p:sp>
          <p:nvSpPr>
            <p:cNvPr id="13" name="object 55">
              <a:extLst>
                <a:ext uri="{FF2B5EF4-FFF2-40B4-BE49-F238E27FC236}">
                  <a16:creationId xmlns:a16="http://schemas.microsoft.com/office/drawing/2014/main" id="{F0B16ADB-4535-49EA-599A-FBFD2B22F838}"/>
                </a:ext>
              </a:extLst>
            </p:cNvPr>
            <p:cNvSpPr/>
            <p:nvPr/>
          </p:nvSpPr>
          <p:spPr>
            <a:xfrm>
              <a:off x="2461713" y="5298243"/>
              <a:ext cx="4445" cy="4445"/>
            </a:xfrm>
            <a:custGeom>
              <a:avLst/>
              <a:gdLst/>
              <a:ahLst/>
              <a:cxnLst/>
              <a:rect l="l" t="t" r="r" b="b"/>
              <a:pathLst>
                <a:path w="4444" h="4445">
                  <a:moveTo>
                    <a:pt x="2222" y="4356"/>
                  </a:moveTo>
                  <a:lnTo>
                    <a:pt x="990" y="4356"/>
                  </a:lnTo>
                  <a:lnTo>
                    <a:pt x="0" y="3378"/>
                  </a:lnTo>
                  <a:lnTo>
                    <a:pt x="0" y="2184"/>
                  </a:lnTo>
                  <a:lnTo>
                    <a:pt x="0" y="977"/>
                  </a:lnTo>
                  <a:lnTo>
                    <a:pt x="990" y="0"/>
                  </a:lnTo>
                  <a:lnTo>
                    <a:pt x="2222" y="0"/>
                  </a:lnTo>
                  <a:lnTo>
                    <a:pt x="3454" y="0"/>
                  </a:lnTo>
                  <a:lnTo>
                    <a:pt x="4445" y="977"/>
                  </a:lnTo>
                  <a:lnTo>
                    <a:pt x="4445" y="2184"/>
                  </a:lnTo>
                  <a:lnTo>
                    <a:pt x="4445" y="3378"/>
                  </a:lnTo>
                  <a:lnTo>
                    <a:pt x="3454" y="4356"/>
                  </a:lnTo>
                  <a:lnTo>
                    <a:pt x="2222" y="4356"/>
                  </a:lnTo>
                  <a:close/>
                </a:path>
              </a:pathLst>
            </a:custGeom>
            <a:ln w="3175">
              <a:solidFill>
                <a:srgbClr val="FFFFFF"/>
              </a:solidFill>
            </a:ln>
          </p:spPr>
          <p:txBody>
            <a:bodyPr wrap="square" lIns="0" tIns="0" rIns="0" bIns="0" rtlCol="0">
              <a:noAutofit/>
            </a:bodyPr>
            <a:lstStyle/>
            <a:p>
              <a:endParaRPr dirty="0">
                <a:latin typeface="+mj-lt"/>
              </a:endParaRPr>
            </a:p>
          </p:txBody>
        </p:sp>
        <p:sp>
          <p:nvSpPr>
            <p:cNvPr id="14" name="object 56">
              <a:extLst>
                <a:ext uri="{FF2B5EF4-FFF2-40B4-BE49-F238E27FC236}">
                  <a16:creationId xmlns:a16="http://schemas.microsoft.com/office/drawing/2014/main" id="{CD06483F-1E17-1B41-C17D-6DFC642E344C}"/>
                </a:ext>
              </a:extLst>
            </p:cNvPr>
            <p:cNvSpPr/>
            <p:nvPr/>
          </p:nvSpPr>
          <p:spPr>
            <a:xfrm>
              <a:off x="2439810" y="5281912"/>
              <a:ext cx="21590" cy="19685"/>
            </a:xfrm>
            <a:custGeom>
              <a:avLst/>
              <a:gdLst/>
              <a:ahLst/>
              <a:cxnLst/>
              <a:rect l="l" t="t" r="r" b="b"/>
              <a:pathLst>
                <a:path w="21589" h="19685">
                  <a:moveTo>
                    <a:pt x="8458" y="16002"/>
                  </a:moveTo>
                  <a:lnTo>
                    <a:pt x="6680" y="15735"/>
                  </a:lnTo>
                  <a:lnTo>
                    <a:pt x="6883" y="18973"/>
                  </a:lnTo>
                  <a:lnTo>
                    <a:pt x="4787" y="18986"/>
                  </a:lnTo>
                  <a:lnTo>
                    <a:pt x="2692" y="18999"/>
                  </a:lnTo>
                  <a:lnTo>
                    <a:pt x="2501" y="14097"/>
                  </a:lnTo>
                  <a:lnTo>
                    <a:pt x="3060" y="12217"/>
                  </a:lnTo>
                  <a:lnTo>
                    <a:pt x="3619" y="10325"/>
                  </a:lnTo>
                  <a:lnTo>
                    <a:pt x="0" y="5219"/>
                  </a:lnTo>
                  <a:lnTo>
                    <a:pt x="1231" y="2603"/>
                  </a:lnTo>
                  <a:lnTo>
                    <a:pt x="2463" y="0"/>
                  </a:lnTo>
                  <a:lnTo>
                    <a:pt x="5562" y="1320"/>
                  </a:lnTo>
                  <a:lnTo>
                    <a:pt x="6388" y="4051"/>
                  </a:lnTo>
                  <a:lnTo>
                    <a:pt x="6515" y="4470"/>
                  </a:lnTo>
                  <a:lnTo>
                    <a:pt x="6718" y="4902"/>
                  </a:lnTo>
                  <a:lnTo>
                    <a:pt x="6972" y="5334"/>
                  </a:lnTo>
                  <a:lnTo>
                    <a:pt x="9105" y="8902"/>
                  </a:lnTo>
                  <a:lnTo>
                    <a:pt x="13792" y="10109"/>
                  </a:lnTo>
                  <a:lnTo>
                    <a:pt x="17538" y="8166"/>
                  </a:lnTo>
                  <a:lnTo>
                    <a:pt x="19659" y="7061"/>
                  </a:lnTo>
                  <a:lnTo>
                    <a:pt x="20967" y="6692"/>
                  </a:lnTo>
                  <a:lnTo>
                    <a:pt x="19646" y="11188"/>
                  </a:lnTo>
                  <a:lnTo>
                    <a:pt x="17170" y="19583"/>
                  </a:lnTo>
                  <a:lnTo>
                    <a:pt x="10236" y="16268"/>
                  </a:lnTo>
                  <a:lnTo>
                    <a:pt x="8458" y="16002"/>
                  </a:lnTo>
                  <a:close/>
                </a:path>
              </a:pathLst>
            </a:custGeom>
            <a:ln w="3175">
              <a:solidFill>
                <a:srgbClr val="FFFFFF"/>
              </a:solidFill>
            </a:ln>
          </p:spPr>
          <p:txBody>
            <a:bodyPr wrap="square" lIns="0" tIns="0" rIns="0" bIns="0" rtlCol="0">
              <a:noAutofit/>
            </a:bodyPr>
            <a:lstStyle/>
            <a:p>
              <a:endParaRPr dirty="0">
                <a:latin typeface="+mj-lt"/>
              </a:endParaRPr>
            </a:p>
          </p:txBody>
        </p:sp>
        <p:sp>
          <p:nvSpPr>
            <p:cNvPr id="15" name="object 57">
              <a:extLst>
                <a:ext uri="{FF2B5EF4-FFF2-40B4-BE49-F238E27FC236}">
                  <a16:creationId xmlns:a16="http://schemas.microsoft.com/office/drawing/2014/main" id="{C7096C3E-654E-9947-76AF-75F9EB227C62}"/>
                </a:ext>
              </a:extLst>
            </p:cNvPr>
            <p:cNvSpPr/>
            <p:nvPr/>
          </p:nvSpPr>
          <p:spPr>
            <a:xfrm>
              <a:off x="2442856" y="5304555"/>
              <a:ext cx="17145" cy="12700"/>
            </a:xfrm>
            <a:custGeom>
              <a:avLst/>
              <a:gdLst/>
              <a:ahLst/>
              <a:cxnLst/>
              <a:rect l="l" t="t" r="r" b="b"/>
              <a:pathLst>
                <a:path w="17144" h="12700">
                  <a:moveTo>
                    <a:pt x="13347" y="9169"/>
                  </a:moveTo>
                  <a:lnTo>
                    <a:pt x="11785" y="12661"/>
                  </a:lnTo>
                  <a:lnTo>
                    <a:pt x="7988" y="10261"/>
                  </a:lnTo>
                  <a:lnTo>
                    <a:pt x="5968" y="9169"/>
                  </a:lnTo>
                  <a:lnTo>
                    <a:pt x="4267" y="8242"/>
                  </a:lnTo>
                  <a:lnTo>
                    <a:pt x="0" y="6070"/>
                  </a:lnTo>
                  <a:lnTo>
                    <a:pt x="774" y="3822"/>
                  </a:lnTo>
                  <a:lnTo>
                    <a:pt x="1015" y="3098"/>
                  </a:lnTo>
                  <a:lnTo>
                    <a:pt x="1752" y="2628"/>
                  </a:lnTo>
                  <a:lnTo>
                    <a:pt x="2539" y="2628"/>
                  </a:lnTo>
                  <a:lnTo>
                    <a:pt x="4343" y="2654"/>
                  </a:lnTo>
                  <a:lnTo>
                    <a:pt x="8547" y="2578"/>
                  </a:lnTo>
                  <a:lnTo>
                    <a:pt x="9474" y="1447"/>
                  </a:lnTo>
                  <a:lnTo>
                    <a:pt x="10667" y="0"/>
                  </a:lnTo>
                  <a:lnTo>
                    <a:pt x="12674" y="1142"/>
                  </a:lnTo>
                  <a:lnTo>
                    <a:pt x="14909" y="1447"/>
                  </a:lnTo>
                  <a:lnTo>
                    <a:pt x="17144" y="1739"/>
                  </a:lnTo>
                  <a:lnTo>
                    <a:pt x="14909" y="5676"/>
                  </a:lnTo>
                  <a:lnTo>
                    <a:pt x="13347" y="9169"/>
                  </a:lnTo>
                  <a:close/>
                </a:path>
              </a:pathLst>
            </a:custGeom>
            <a:ln w="3175">
              <a:solidFill>
                <a:srgbClr val="FFFFFF"/>
              </a:solidFill>
            </a:ln>
          </p:spPr>
          <p:txBody>
            <a:bodyPr wrap="square" lIns="0" tIns="0" rIns="0" bIns="0" rtlCol="0">
              <a:noAutofit/>
            </a:bodyPr>
            <a:lstStyle/>
            <a:p>
              <a:endParaRPr dirty="0">
                <a:latin typeface="+mj-lt"/>
              </a:endParaRPr>
            </a:p>
          </p:txBody>
        </p:sp>
        <p:sp>
          <p:nvSpPr>
            <p:cNvPr id="16" name="object 58">
              <a:extLst>
                <a:ext uri="{FF2B5EF4-FFF2-40B4-BE49-F238E27FC236}">
                  <a16:creationId xmlns:a16="http://schemas.microsoft.com/office/drawing/2014/main" id="{330B5E18-B2D5-641A-09F7-D083EE3CA4E0}"/>
                </a:ext>
              </a:extLst>
            </p:cNvPr>
            <p:cNvSpPr/>
            <p:nvPr/>
          </p:nvSpPr>
          <p:spPr>
            <a:xfrm>
              <a:off x="2432550" y="5298808"/>
              <a:ext cx="4445" cy="4445"/>
            </a:xfrm>
            <a:custGeom>
              <a:avLst/>
              <a:gdLst/>
              <a:ahLst/>
              <a:cxnLst/>
              <a:rect l="l" t="t" r="r" b="b"/>
              <a:pathLst>
                <a:path w="4444" h="4445">
                  <a:moveTo>
                    <a:pt x="2222" y="4356"/>
                  </a:moveTo>
                  <a:lnTo>
                    <a:pt x="990" y="4356"/>
                  </a:lnTo>
                  <a:lnTo>
                    <a:pt x="0" y="3378"/>
                  </a:lnTo>
                  <a:lnTo>
                    <a:pt x="0" y="2184"/>
                  </a:lnTo>
                  <a:lnTo>
                    <a:pt x="0" y="977"/>
                  </a:lnTo>
                  <a:lnTo>
                    <a:pt x="990" y="0"/>
                  </a:lnTo>
                  <a:lnTo>
                    <a:pt x="2222" y="0"/>
                  </a:lnTo>
                  <a:lnTo>
                    <a:pt x="3454" y="0"/>
                  </a:lnTo>
                  <a:lnTo>
                    <a:pt x="4445" y="977"/>
                  </a:lnTo>
                  <a:lnTo>
                    <a:pt x="4445" y="2184"/>
                  </a:lnTo>
                  <a:lnTo>
                    <a:pt x="4445" y="3378"/>
                  </a:lnTo>
                  <a:lnTo>
                    <a:pt x="3454" y="4356"/>
                  </a:lnTo>
                  <a:lnTo>
                    <a:pt x="2222" y="4356"/>
                  </a:lnTo>
                  <a:close/>
                </a:path>
              </a:pathLst>
            </a:custGeom>
            <a:ln w="3175">
              <a:solidFill>
                <a:srgbClr val="FFFFFF"/>
              </a:solidFill>
            </a:ln>
          </p:spPr>
          <p:txBody>
            <a:bodyPr wrap="square" lIns="0" tIns="0" rIns="0" bIns="0" rtlCol="0">
              <a:noAutofit/>
            </a:bodyPr>
            <a:lstStyle/>
            <a:p>
              <a:endParaRPr dirty="0">
                <a:latin typeface="+mj-lt"/>
              </a:endParaRPr>
            </a:p>
          </p:txBody>
        </p:sp>
        <p:sp>
          <p:nvSpPr>
            <p:cNvPr id="17" name="object 59">
              <a:extLst>
                <a:ext uri="{FF2B5EF4-FFF2-40B4-BE49-F238E27FC236}">
                  <a16:creationId xmlns:a16="http://schemas.microsoft.com/office/drawing/2014/main" id="{75717DB3-A8F0-7154-11C0-7BAB32BB7EC5}"/>
                </a:ext>
              </a:extLst>
            </p:cNvPr>
            <p:cNvSpPr/>
            <p:nvPr/>
          </p:nvSpPr>
          <p:spPr>
            <a:xfrm>
              <a:off x="2387674" y="5386393"/>
              <a:ext cx="7620" cy="7620"/>
            </a:xfrm>
            <a:custGeom>
              <a:avLst/>
              <a:gdLst/>
              <a:ahLst/>
              <a:cxnLst/>
              <a:rect l="l" t="t" r="r" b="b"/>
              <a:pathLst>
                <a:path w="7619" h="7620">
                  <a:moveTo>
                    <a:pt x="3581" y="7010"/>
                  </a:moveTo>
                  <a:lnTo>
                    <a:pt x="1600" y="7010"/>
                  </a:lnTo>
                  <a:lnTo>
                    <a:pt x="0" y="5435"/>
                  </a:lnTo>
                  <a:lnTo>
                    <a:pt x="0" y="3505"/>
                  </a:lnTo>
                  <a:lnTo>
                    <a:pt x="0" y="1574"/>
                  </a:lnTo>
                  <a:lnTo>
                    <a:pt x="1600" y="0"/>
                  </a:lnTo>
                  <a:lnTo>
                    <a:pt x="3581" y="0"/>
                  </a:lnTo>
                  <a:lnTo>
                    <a:pt x="5562" y="0"/>
                  </a:lnTo>
                  <a:lnTo>
                    <a:pt x="7162" y="1574"/>
                  </a:lnTo>
                  <a:lnTo>
                    <a:pt x="7162" y="3505"/>
                  </a:lnTo>
                  <a:lnTo>
                    <a:pt x="7162" y="5435"/>
                  </a:lnTo>
                  <a:lnTo>
                    <a:pt x="5562" y="7010"/>
                  </a:lnTo>
                  <a:lnTo>
                    <a:pt x="3581" y="7010"/>
                  </a:lnTo>
                  <a:close/>
                </a:path>
              </a:pathLst>
            </a:custGeom>
            <a:ln w="3175">
              <a:solidFill>
                <a:srgbClr val="FFFFFF"/>
              </a:solidFill>
            </a:ln>
          </p:spPr>
          <p:txBody>
            <a:bodyPr wrap="square" lIns="0" tIns="0" rIns="0" bIns="0" rtlCol="0">
              <a:noAutofit/>
            </a:bodyPr>
            <a:lstStyle/>
            <a:p>
              <a:endParaRPr dirty="0">
                <a:latin typeface="+mj-lt"/>
              </a:endParaRPr>
            </a:p>
          </p:txBody>
        </p:sp>
        <p:sp>
          <p:nvSpPr>
            <p:cNvPr id="18" name="object 60">
              <a:extLst>
                <a:ext uri="{FF2B5EF4-FFF2-40B4-BE49-F238E27FC236}">
                  <a16:creationId xmlns:a16="http://schemas.microsoft.com/office/drawing/2014/main" id="{A34B0D85-826F-A42F-F1C0-0B62D3A091CB}"/>
                </a:ext>
              </a:extLst>
            </p:cNvPr>
            <p:cNvSpPr/>
            <p:nvPr/>
          </p:nvSpPr>
          <p:spPr>
            <a:xfrm>
              <a:off x="2374414" y="5388597"/>
              <a:ext cx="13970" cy="15875"/>
            </a:xfrm>
            <a:custGeom>
              <a:avLst/>
              <a:gdLst/>
              <a:ahLst/>
              <a:cxnLst/>
              <a:rect l="l" t="t" r="r" b="b"/>
              <a:pathLst>
                <a:path w="13969" h="15875">
                  <a:moveTo>
                    <a:pt x="4254" y="14681"/>
                  </a:moveTo>
                  <a:lnTo>
                    <a:pt x="0" y="14566"/>
                  </a:lnTo>
                  <a:lnTo>
                    <a:pt x="927" y="9829"/>
                  </a:lnTo>
                  <a:lnTo>
                    <a:pt x="1231" y="7391"/>
                  </a:lnTo>
                  <a:lnTo>
                    <a:pt x="1485" y="5321"/>
                  </a:lnTo>
                  <a:lnTo>
                    <a:pt x="1993" y="215"/>
                  </a:lnTo>
                  <a:lnTo>
                    <a:pt x="4622" y="50"/>
                  </a:lnTo>
                  <a:lnTo>
                    <a:pt x="5486" y="0"/>
                  </a:lnTo>
                  <a:lnTo>
                    <a:pt x="6273" y="533"/>
                  </a:lnTo>
                  <a:lnTo>
                    <a:pt x="6591" y="1320"/>
                  </a:lnTo>
                  <a:lnTo>
                    <a:pt x="7302" y="3111"/>
                  </a:lnTo>
                  <a:lnTo>
                    <a:pt x="9105" y="7226"/>
                  </a:lnTo>
                  <a:lnTo>
                    <a:pt x="10655" y="7683"/>
                  </a:lnTo>
                  <a:lnTo>
                    <a:pt x="12649" y="8267"/>
                  </a:lnTo>
                  <a:lnTo>
                    <a:pt x="12280" y="10731"/>
                  </a:lnTo>
                  <a:lnTo>
                    <a:pt x="12890" y="13055"/>
                  </a:lnTo>
                  <a:lnTo>
                    <a:pt x="13500" y="15392"/>
                  </a:lnTo>
                  <a:lnTo>
                    <a:pt x="8509" y="14795"/>
                  </a:lnTo>
                  <a:lnTo>
                    <a:pt x="4254" y="14681"/>
                  </a:lnTo>
                  <a:close/>
                </a:path>
              </a:pathLst>
            </a:custGeom>
            <a:ln w="3175">
              <a:solidFill>
                <a:srgbClr val="FFFFFF"/>
              </a:solidFill>
            </a:ln>
          </p:spPr>
          <p:txBody>
            <a:bodyPr wrap="square" lIns="0" tIns="0" rIns="0" bIns="0" rtlCol="0">
              <a:noAutofit/>
            </a:bodyPr>
            <a:lstStyle/>
            <a:p>
              <a:endParaRPr dirty="0">
                <a:latin typeface="+mj-lt"/>
              </a:endParaRPr>
            </a:p>
          </p:txBody>
        </p:sp>
        <p:sp>
          <p:nvSpPr>
            <p:cNvPr id="19" name="object 61">
              <a:extLst>
                <a:ext uri="{FF2B5EF4-FFF2-40B4-BE49-F238E27FC236}">
                  <a16:creationId xmlns:a16="http://schemas.microsoft.com/office/drawing/2014/main" id="{4043BABE-C253-65D0-A41A-C4835F46AA4B}"/>
                </a:ext>
              </a:extLst>
            </p:cNvPr>
            <p:cNvSpPr/>
            <p:nvPr/>
          </p:nvSpPr>
          <p:spPr>
            <a:xfrm>
              <a:off x="2289379" y="5223807"/>
              <a:ext cx="250190" cy="243840"/>
            </a:xfrm>
            <a:custGeom>
              <a:avLst/>
              <a:gdLst/>
              <a:ahLst/>
              <a:cxnLst/>
              <a:rect l="l" t="t" r="r" b="b"/>
              <a:pathLst>
                <a:path w="250189" h="243839">
                  <a:moveTo>
                    <a:pt x="0" y="121843"/>
                  </a:moveTo>
                  <a:lnTo>
                    <a:pt x="9826" y="169272"/>
                  </a:lnTo>
                  <a:lnTo>
                    <a:pt x="36623" y="208002"/>
                  </a:lnTo>
                  <a:lnTo>
                    <a:pt x="76370" y="234113"/>
                  </a:lnTo>
                  <a:lnTo>
                    <a:pt x="125044" y="243687"/>
                  </a:lnTo>
                  <a:lnTo>
                    <a:pt x="173718" y="234113"/>
                  </a:lnTo>
                  <a:lnTo>
                    <a:pt x="213464" y="208002"/>
                  </a:lnTo>
                  <a:lnTo>
                    <a:pt x="240262" y="169272"/>
                  </a:lnTo>
                  <a:lnTo>
                    <a:pt x="250088" y="121843"/>
                  </a:lnTo>
                  <a:lnTo>
                    <a:pt x="240262" y="74420"/>
                  </a:lnTo>
                  <a:lnTo>
                    <a:pt x="213464" y="35690"/>
                  </a:lnTo>
                  <a:lnTo>
                    <a:pt x="173718" y="9576"/>
                  </a:lnTo>
                  <a:lnTo>
                    <a:pt x="125044" y="0"/>
                  </a:lnTo>
                  <a:lnTo>
                    <a:pt x="76370" y="9576"/>
                  </a:lnTo>
                  <a:lnTo>
                    <a:pt x="36623" y="35690"/>
                  </a:lnTo>
                  <a:lnTo>
                    <a:pt x="9826" y="74420"/>
                  </a:lnTo>
                  <a:lnTo>
                    <a:pt x="0" y="121843"/>
                  </a:lnTo>
                </a:path>
              </a:pathLst>
            </a:custGeom>
            <a:ln w="6692">
              <a:solidFill>
                <a:srgbClr val="FFFFFF"/>
              </a:solidFill>
            </a:ln>
          </p:spPr>
          <p:txBody>
            <a:bodyPr wrap="square" lIns="0" tIns="0" rIns="0" bIns="0" rtlCol="0">
              <a:noAutofit/>
            </a:bodyPr>
            <a:lstStyle/>
            <a:p>
              <a:endParaRPr dirty="0">
                <a:latin typeface="+mj-lt"/>
              </a:endParaRPr>
            </a:p>
          </p:txBody>
        </p:sp>
      </p:grpSp>
      <p:grpSp>
        <p:nvGrpSpPr>
          <p:cNvPr id="20" name="object 91">
            <a:extLst>
              <a:ext uri="{FF2B5EF4-FFF2-40B4-BE49-F238E27FC236}">
                <a16:creationId xmlns:a16="http://schemas.microsoft.com/office/drawing/2014/main" id="{2BE23F9F-E1C9-EBE3-F5EF-314526184501}"/>
              </a:ext>
            </a:extLst>
          </p:cNvPr>
          <p:cNvGrpSpPr/>
          <p:nvPr/>
        </p:nvGrpSpPr>
        <p:grpSpPr>
          <a:xfrm>
            <a:off x="9011695" y="4045028"/>
            <a:ext cx="254503" cy="248155"/>
            <a:chOff x="8579778" y="4061600"/>
            <a:chExt cx="254635" cy="248285"/>
          </a:xfrm>
        </p:grpSpPr>
        <p:pic>
          <p:nvPicPr>
            <p:cNvPr id="21" name="object 92">
              <a:extLst>
                <a:ext uri="{FF2B5EF4-FFF2-40B4-BE49-F238E27FC236}">
                  <a16:creationId xmlns:a16="http://schemas.microsoft.com/office/drawing/2014/main" id="{EA4125D4-AAB0-6562-3A53-0DCC3581C530}"/>
                </a:ext>
              </a:extLst>
            </p:cNvPr>
            <p:cNvPicPr/>
            <p:nvPr/>
          </p:nvPicPr>
          <p:blipFill>
            <a:blip r:embed="rId10" cstate="print"/>
            <a:stretch>
              <a:fillRect/>
            </a:stretch>
          </p:blipFill>
          <p:spPr>
            <a:xfrm>
              <a:off x="8650861" y="4093617"/>
              <a:ext cx="111988" cy="171615"/>
            </a:xfrm>
            <a:prstGeom prst="rect">
              <a:avLst/>
            </a:prstGeom>
          </p:spPr>
        </p:pic>
        <p:sp>
          <p:nvSpPr>
            <p:cNvPr id="22" name="object 93">
              <a:extLst>
                <a:ext uri="{FF2B5EF4-FFF2-40B4-BE49-F238E27FC236}">
                  <a16:creationId xmlns:a16="http://schemas.microsoft.com/office/drawing/2014/main" id="{AC11F00C-5DFC-1556-6E0D-72662B45607B}"/>
                </a:ext>
              </a:extLst>
            </p:cNvPr>
            <p:cNvSpPr/>
            <p:nvPr/>
          </p:nvSpPr>
          <p:spPr>
            <a:xfrm>
              <a:off x="8583086" y="4064909"/>
              <a:ext cx="247650" cy="241300"/>
            </a:xfrm>
            <a:custGeom>
              <a:avLst/>
              <a:gdLst/>
              <a:ahLst/>
              <a:cxnLst/>
              <a:rect l="l" t="t" r="r" b="b"/>
              <a:pathLst>
                <a:path w="247650" h="241300">
                  <a:moveTo>
                    <a:pt x="0" y="120599"/>
                  </a:moveTo>
                  <a:lnTo>
                    <a:pt x="9726" y="167544"/>
                  </a:lnTo>
                  <a:lnTo>
                    <a:pt x="36250" y="205878"/>
                  </a:lnTo>
                  <a:lnTo>
                    <a:pt x="75593" y="231722"/>
                  </a:lnTo>
                  <a:lnTo>
                    <a:pt x="123774" y="241198"/>
                  </a:lnTo>
                  <a:lnTo>
                    <a:pt x="171947" y="231722"/>
                  </a:lnTo>
                  <a:lnTo>
                    <a:pt x="211286" y="205878"/>
                  </a:lnTo>
                  <a:lnTo>
                    <a:pt x="237809" y="167544"/>
                  </a:lnTo>
                  <a:lnTo>
                    <a:pt x="247535" y="120599"/>
                  </a:lnTo>
                  <a:lnTo>
                    <a:pt x="237809" y="73659"/>
                  </a:lnTo>
                  <a:lnTo>
                    <a:pt x="211286" y="35325"/>
                  </a:lnTo>
                  <a:lnTo>
                    <a:pt x="171947" y="9478"/>
                  </a:lnTo>
                  <a:lnTo>
                    <a:pt x="123774" y="0"/>
                  </a:lnTo>
                  <a:lnTo>
                    <a:pt x="75593" y="9478"/>
                  </a:lnTo>
                  <a:lnTo>
                    <a:pt x="36250" y="35325"/>
                  </a:lnTo>
                  <a:lnTo>
                    <a:pt x="9726" y="73659"/>
                  </a:lnTo>
                  <a:lnTo>
                    <a:pt x="0" y="120599"/>
                  </a:lnTo>
                </a:path>
              </a:pathLst>
            </a:custGeom>
            <a:ln w="6616">
              <a:solidFill>
                <a:srgbClr val="FFFFFF"/>
              </a:solidFill>
            </a:ln>
          </p:spPr>
          <p:txBody>
            <a:bodyPr wrap="square" lIns="0" tIns="0" rIns="0" bIns="0" rtlCol="0">
              <a:noAutofit/>
            </a:bodyPr>
            <a:lstStyle/>
            <a:p>
              <a:endParaRPr dirty="0">
                <a:latin typeface="+mj-lt"/>
              </a:endParaRPr>
            </a:p>
          </p:txBody>
        </p:sp>
      </p:grpSp>
    </p:spTree>
    <p:extLst>
      <p:ext uri="{BB962C8B-B14F-4D97-AF65-F5344CB8AC3E}">
        <p14:creationId xmlns:p14="http://schemas.microsoft.com/office/powerpoint/2010/main" val="188870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B34AB44-7E73-4383-AE0F-5B9C8C3D6030}"/>
              </a:ext>
            </a:extLst>
          </p:cNvPr>
          <p:cNvGrpSpPr/>
          <p:nvPr/>
        </p:nvGrpSpPr>
        <p:grpSpPr>
          <a:xfrm>
            <a:off x="2109892" y="3178405"/>
            <a:ext cx="8144463" cy="1454381"/>
            <a:chOff x="2410577" y="3092446"/>
            <a:chExt cx="7490014" cy="1369621"/>
          </a:xfrm>
        </p:grpSpPr>
        <p:sp>
          <p:nvSpPr>
            <p:cNvPr id="15" name="Chevron 77">
              <a:extLst>
                <a:ext uri="{FF2B5EF4-FFF2-40B4-BE49-F238E27FC236}">
                  <a16:creationId xmlns:a16="http://schemas.microsoft.com/office/drawing/2014/main" id="{FB8ACBA2-375E-4F0F-8DEB-5E42D346B6F4}"/>
                </a:ext>
              </a:extLst>
            </p:cNvPr>
            <p:cNvSpPr/>
            <p:nvPr/>
          </p:nvSpPr>
          <p:spPr bwMode="ltGray">
            <a:xfrm>
              <a:off x="4279839" y="3120612"/>
              <a:ext cx="1976004" cy="1341455"/>
            </a:xfrm>
            <a:prstGeom prst="chevron">
              <a:avLst>
                <a:gd name="adj" fmla="val 31595"/>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Georgia" pitchFamily="18" charset="0"/>
              </a:endParaRPr>
            </a:p>
          </p:txBody>
        </p:sp>
        <p:sp>
          <p:nvSpPr>
            <p:cNvPr id="16" name="Pentagon 76">
              <a:extLst>
                <a:ext uri="{FF2B5EF4-FFF2-40B4-BE49-F238E27FC236}">
                  <a16:creationId xmlns:a16="http://schemas.microsoft.com/office/drawing/2014/main" id="{4862D661-69B7-400B-B9AF-E49DE0C31497}"/>
                </a:ext>
              </a:extLst>
            </p:cNvPr>
            <p:cNvSpPr/>
            <p:nvPr/>
          </p:nvSpPr>
          <p:spPr bwMode="ltGray">
            <a:xfrm>
              <a:off x="2410577" y="3129756"/>
              <a:ext cx="2022892" cy="1332311"/>
            </a:xfrm>
            <a:prstGeom prst="homePlate">
              <a:avLst>
                <a:gd name="adj" fmla="val 31469"/>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highlight>
                  <a:srgbClr val="CCEAFF"/>
                </a:highlight>
                <a:latin typeface="Georgia" pitchFamily="18" charset="0"/>
              </a:endParaRPr>
            </a:p>
          </p:txBody>
        </p:sp>
        <p:sp>
          <p:nvSpPr>
            <p:cNvPr id="17" name="Chevron 78">
              <a:extLst>
                <a:ext uri="{FF2B5EF4-FFF2-40B4-BE49-F238E27FC236}">
                  <a16:creationId xmlns:a16="http://schemas.microsoft.com/office/drawing/2014/main" id="{CFA35305-679E-46DC-A506-BAC3ED9E5BDD}"/>
                </a:ext>
              </a:extLst>
            </p:cNvPr>
            <p:cNvSpPr/>
            <p:nvPr/>
          </p:nvSpPr>
          <p:spPr bwMode="ltGray">
            <a:xfrm>
              <a:off x="6102213" y="3120612"/>
              <a:ext cx="1976004" cy="1341455"/>
            </a:xfrm>
            <a:prstGeom prst="chevron">
              <a:avLst>
                <a:gd name="adj" fmla="val 31595"/>
              </a:avLst>
            </a:prstGeom>
            <a:solidFill>
              <a:schemeClr val="accent1">
                <a:lumMod val="60000"/>
                <a:lumOff val="4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Georgia" pitchFamily="18" charset="0"/>
              </a:endParaRPr>
            </a:p>
          </p:txBody>
        </p:sp>
        <p:sp>
          <p:nvSpPr>
            <p:cNvPr id="18" name="Chevron 79">
              <a:extLst>
                <a:ext uri="{FF2B5EF4-FFF2-40B4-BE49-F238E27FC236}">
                  <a16:creationId xmlns:a16="http://schemas.microsoft.com/office/drawing/2014/main" id="{274D7CBF-7CDC-4F01-9F92-17EA6DACC29E}"/>
                </a:ext>
              </a:extLst>
            </p:cNvPr>
            <p:cNvSpPr/>
            <p:nvPr/>
          </p:nvSpPr>
          <p:spPr bwMode="ltGray">
            <a:xfrm>
              <a:off x="7924587" y="3092446"/>
              <a:ext cx="1976004" cy="1341455"/>
            </a:xfrm>
            <a:prstGeom prst="chevron">
              <a:avLst>
                <a:gd name="adj" fmla="val 31595"/>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Georgia" pitchFamily="18" charset="0"/>
              </a:endParaRPr>
            </a:p>
          </p:txBody>
        </p:sp>
        <p:sp>
          <p:nvSpPr>
            <p:cNvPr id="20" name="Text Box 6">
              <a:extLst>
                <a:ext uri="{FF2B5EF4-FFF2-40B4-BE49-F238E27FC236}">
                  <a16:creationId xmlns:a16="http://schemas.microsoft.com/office/drawing/2014/main" id="{5A8AA858-7941-4AC6-80F6-327EDD2CEAC2}"/>
                </a:ext>
              </a:extLst>
            </p:cNvPr>
            <p:cNvSpPr txBox="1">
              <a:spLocks noChangeAspect="1" noChangeArrowheads="1"/>
            </p:cNvSpPr>
            <p:nvPr/>
          </p:nvSpPr>
          <p:spPr bwMode="gray">
            <a:xfrm>
              <a:off x="2575430" y="3463925"/>
              <a:ext cx="1433365" cy="692877"/>
            </a:xfrm>
            <a:prstGeom prst="rect">
              <a:avLst/>
            </a:prstGeom>
            <a:noFill/>
            <a:ln w="9525">
              <a:noFill/>
              <a:miter lim="800000"/>
              <a:headEnd/>
              <a:tailEnd/>
            </a:ln>
          </p:spPr>
          <p:txBody>
            <a:bodyPr wrap="square" lIns="90000" tIns="90000" rIns="72000" bIns="90000">
              <a:spAutoFit/>
            </a:bodyPr>
            <a:lstStyle/>
            <a:p>
              <a:pPr defTabSz="801688">
                <a:spcBef>
                  <a:spcPct val="20000"/>
                </a:spcBef>
              </a:pPr>
              <a:r>
                <a:rPr lang="de-DE" b="1" i="1" dirty="0">
                  <a:solidFill>
                    <a:schemeClr val="bg1"/>
                  </a:solidFill>
                  <a:latin typeface="+mj-lt"/>
                  <a:cs typeface="Arial" charset="0"/>
                </a:rPr>
                <a:t>Country Outreach</a:t>
              </a:r>
            </a:p>
          </p:txBody>
        </p:sp>
        <p:sp>
          <p:nvSpPr>
            <p:cNvPr id="21" name="Text Box 11">
              <a:extLst>
                <a:ext uri="{FF2B5EF4-FFF2-40B4-BE49-F238E27FC236}">
                  <a16:creationId xmlns:a16="http://schemas.microsoft.com/office/drawing/2014/main" id="{1731D95E-1BCF-45AE-BC3A-75B3CE1A0ECF}"/>
                </a:ext>
              </a:extLst>
            </p:cNvPr>
            <p:cNvSpPr txBox="1">
              <a:spLocks noChangeAspect="1" noChangeArrowheads="1"/>
            </p:cNvSpPr>
            <p:nvPr/>
          </p:nvSpPr>
          <p:spPr bwMode="gray">
            <a:xfrm>
              <a:off x="4685084" y="3564573"/>
              <a:ext cx="1312863" cy="432021"/>
            </a:xfrm>
            <a:prstGeom prst="rect">
              <a:avLst/>
            </a:prstGeom>
            <a:noFill/>
            <a:ln w="9525">
              <a:noFill/>
              <a:miter lim="800000"/>
              <a:headEnd/>
              <a:tailEnd/>
            </a:ln>
          </p:spPr>
          <p:txBody>
            <a:bodyPr lIns="90000" tIns="90000" rIns="72000" bIns="90000">
              <a:spAutoFit/>
            </a:bodyPr>
            <a:lstStyle/>
            <a:p>
              <a:pPr algn="ctr" defTabSz="801688">
                <a:spcBef>
                  <a:spcPct val="20000"/>
                </a:spcBef>
              </a:pPr>
              <a:r>
                <a:rPr lang="de-DE" b="1" i="1" dirty="0">
                  <a:solidFill>
                    <a:schemeClr val="bg1"/>
                  </a:solidFill>
                  <a:latin typeface="+mj-lt"/>
                  <a:cs typeface="Arial" charset="0"/>
                </a:rPr>
                <a:t>Feasibility</a:t>
              </a:r>
            </a:p>
          </p:txBody>
        </p:sp>
        <p:sp>
          <p:nvSpPr>
            <p:cNvPr id="22" name="Text Box 16">
              <a:extLst>
                <a:ext uri="{FF2B5EF4-FFF2-40B4-BE49-F238E27FC236}">
                  <a16:creationId xmlns:a16="http://schemas.microsoft.com/office/drawing/2014/main" id="{00E258C3-5A4C-4D0B-B46A-59CB721764FB}"/>
                </a:ext>
              </a:extLst>
            </p:cNvPr>
            <p:cNvSpPr txBox="1">
              <a:spLocks noChangeAspect="1" noChangeArrowheads="1"/>
            </p:cNvSpPr>
            <p:nvPr/>
          </p:nvSpPr>
          <p:spPr bwMode="gray">
            <a:xfrm>
              <a:off x="6439196" y="3478396"/>
              <a:ext cx="1381125" cy="692877"/>
            </a:xfrm>
            <a:prstGeom prst="rect">
              <a:avLst/>
            </a:prstGeom>
            <a:noFill/>
            <a:ln w="9525">
              <a:noFill/>
              <a:miter lim="800000"/>
              <a:headEnd/>
              <a:tailEnd/>
            </a:ln>
          </p:spPr>
          <p:txBody>
            <a:bodyPr lIns="90000" tIns="90000" rIns="72000" bIns="90000">
              <a:spAutoFit/>
            </a:bodyPr>
            <a:lstStyle/>
            <a:p>
              <a:pPr algn="ctr" defTabSz="801688">
                <a:spcBef>
                  <a:spcPct val="20000"/>
                </a:spcBef>
              </a:pPr>
              <a:r>
                <a:rPr lang="de-DE" b="1" i="1" dirty="0">
                  <a:solidFill>
                    <a:schemeClr val="bg1"/>
                  </a:solidFill>
                  <a:latin typeface="+mj-lt"/>
                  <a:cs typeface="Arial" charset="0"/>
                </a:rPr>
                <a:t>Site Nomination</a:t>
              </a:r>
            </a:p>
          </p:txBody>
        </p:sp>
        <p:sp>
          <p:nvSpPr>
            <p:cNvPr id="23" name="Text Box 21">
              <a:extLst>
                <a:ext uri="{FF2B5EF4-FFF2-40B4-BE49-F238E27FC236}">
                  <a16:creationId xmlns:a16="http://schemas.microsoft.com/office/drawing/2014/main" id="{D739A2D0-393E-479B-BAE6-F8F43B7CB125}"/>
                </a:ext>
              </a:extLst>
            </p:cNvPr>
            <p:cNvSpPr txBox="1">
              <a:spLocks noChangeAspect="1" noChangeArrowheads="1"/>
            </p:cNvSpPr>
            <p:nvPr/>
          </p:nvSpPr>
          <p:spPr bwMode="gray">
            <a:xfrm>
              <a:off x="8101765" y="3428621"/>
              <a:ext cx="1748893" cy="745047"/>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r>
                <a:rPr lang="de-DE" b="1" i="1" dirty="0">
                  <a:solidFill>
                    <a:schemeClr val="bg1"/>
                  </a:solidFill>
                  <a:latin typeface="+mj-lt"/>
                  <a:cs typeface="Arial" charset="0"/>
                </a:rPr>
                <a:t>Site </a:t>
              </a:r>
            </a:p>
            <a:p>
              <a:pPr algn="ctr" defTabSz="801688">
                <a:spcBef>
                  <a:spcPct val="20000"/>
                </a:spcBef>
              </a:pPr>
              <a:r>
                <a:rPr lang="de-DE" b="1" i="1" dirty="0">
                  <a:solidFill>
                    <a:schemeClr val="bg1"/>
                  </a:solidFill>
                  <a:latin typeface="+mj-lt"/>
                  <a:cs typeface="Arial" charset="0"/>
                </a:rPr>
                <a:t>Selection</a:t>
              </a:r>
            </a:p>
          </p:txBody>
        </p:sp>
      </p:grpSp>
      <p:sp>
        <p:nvSpPr>
          <p:cNvPr id="4" name="Title 3">
            <a:extLst>
              <a:ext uri="{FF2B5EF4-FFF2-40B4-BE49-F238E27FC236}">
                <a16:creationId xmlns:a16="http://schemas.microsoft.com/office/drawing/2014/main" id="{FA523B50-E3C0-4B8F-A343-ED0A82B1F1EE}"/>
              </a:ext>
            </a:extLst>
          </p:cNvPr>
          <p:cNvSpPr>
            <a:spLocks noGrp="1"/>
          </p:cNvSpPr>
          <p:nvPr>
            <p:ph type="title"/>
          </p:nvPr>
        </p:nvSpPr>
        <p:spPr>
          <a:xfrm>
            <a:off x="364293" y="477100"/>
            <a:ext cx="11292840" cy="850392"/>
          </a:xfrm>
        </p:spPr>
        <p:txBody>
          <a:bodyPr/>
          <a:lstStyle/>
          <a:p>
            <a:r>
              <a:rPr lang="fr-CA" b="1" dirty="0" err="1"/>
              <a:t>Company-Sponsored</a:t>
            </a:r>
            <a:r>
              <a:rPr lang="fr-CA" b="1" dirty="0"/>
              <a:t> Clinical Trial</a:t>
            </a:r>
            <a:endParaRPr lang="en-US" b="1" dirty="0"/>
          </a:p>
        </p:txBody>
      </p:sp>
      <p:sp>
        <p:nvSpPr>
          <p:cNvPr id="7" name="Text Placeholder 6">
            <a:extLst>
              <a:ext uri="{FF2B5EF4-FFF2-40B4-BE49-F238E27FC236}">
                <a16:creationId xmlns:a16="http://schemas.microsoft.com/office/drawing/2014/main" id="{987A28C5-1F3C-427B-B622-BDB754BCCD2E}"/>
              </a:ext>
            </a:extLst>
          </p:cNvPr>
          <p:cNvSpPr>
            <a:spLocks noGrp="1"/>
          </p:cNvSpPr>
          <p:nvPr>
            <p:ph type="body" sz="quarter" idx="15"/>
          </p:nvPr>
        </p:nvSpPr>
        <p:spPr>
          <a:xfrm>
            <a:off x="364293" y="945499"/>
            <a:ext cx="11292840" cy="396947"/>
          </a:xfrm>
        </p:spPr>
        <p:txBody>
          <a:bodyPr/>
          <a:lstStyle/>
          <a:p>
            <a:r>
              <a:rPr lang="fr-CA" dirty="0" err="1"/>
              <a:t>Implementation</a:t>
            </a:r>
            <a:r>
              <a:rPr lang="fr-CA" dirty="0"/>
              <a:t> </a:t>
            </a:r>
            <a:r>
              <a:rPr lang="fr-CA" dirty="0" err="1"/>
              <a:t>Steps</a:t>
            </a:r>
            <a:endParaRPr lang="en-US" dirty="0"/>
          </a:p>
        </p:txBody>
      </p:sp>
    </p:spTree>
    <p:extLst>
      <p:ext uri="{BB962C8B-B14F-4D97-AF65-F5344CB8AC3E}">
        <p14:creationId xmlns:p14="http://schemas.microsoft.com/office/powerpoint/2010/main" val="701543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er PowerPoint Template_Logo_Confidential_16x9_011421_1130am.pptx" id="{89FC0598-B349-48E3-9A8B-72BFBCB98DF8}" vid="{0EBF093D-583F-46B6-8995-C451C08539D8}"/>
    </a:ext>
  </a:extLst>
</a:theme>
</file>

<file path=ppt/theme/theme2.xml><?xml version="1.0" encoding="utf-8"?>
<a:theme xmlns:a="http://schemas.openxmlformats.org/drawingml/2006/main" name="Proactiv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Pfizer_PowerPoint_Template_16x9.potx</Template>
  <TotalTime>6405</TotalTime>
  <Words>1672</Words>
  <Application>Microsoft Office PowerPoint</Application>
  <PresentationFormat>Custom</PresentationFormat>
  <Paragraphs>267</Paragraphs>
  <Slides>15</Slides>
  <Notes>12</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Arial Narrow</vt:lpstr>
      <vt:lpstr>Calibri</vt:lpstr>
      <vt:lpstr>Georgia</vt:lpstr>
      <vt:lpstr>NotoSans-Light</vt:lpstr>
      <vt:lpstr>Office Theme</vt:lpstr>
      <vt:lpstr>Proactive Master</vt:lpstr>
      <vt:lpstr>think-cell Slide</vt:lpstr>
      <vt:lpstr>New Investigator Collaborations and Interactions from an Industry Perspective</vt:lpstr>
      <vt:lpstr>Disclaimer</vt:lpstr>
      <vt:lpstr>Types of Collaborations for Research</vt:lpstr>
      <vt:lpstr>Types of Collaborations for Research</vt:lpstr>
      <vt:lpstr>Canadian Contribution to Pfizer R&amp;D</vt:lpstr>
      <vt:lpstr>Pfizer Oncology Journey in Canada</vt:lpstr>
      <vt:lpstr>PowerPoint Presentation</vt:lpstr>
      <vt:lpstr>PowerPoint Presentation</vt:lpstr>
      <vt:lpstr>Company-Sponsored Clinical Trial</vt:lpstr>
      <vt:lpstr>Becoming an Investigator</vt:lpstr>
      <vt:lpstr>Pfizer Investigator Training Program</vt:lpstr>
      <vt:lpstr>Types of Collaborations for Research</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v365</dc:subject>
  <dc:creator>Phan, Marie-Christine</dc:creator>
  <dc:description>P113901_Pfizer PowerPoint Template _Logo_Confidential_16x9</dc:description>
  <cp:lastModifiedBy>Yasmin Abdo</cp:lastModifiedBy>
  <cp:revision>4</cp:revision>
  <cp:lastPrinted>2017-11-29T15:35:51Z</cp:lastPrinted>
  <dcterms:created xsi:type="dcterms:W3CDTF">2022-07-26T13:17:56Z</dcterms:created>
  <dcterms:modified xsi:type="dcterms:W3CDTF">2024-08-20T14:01:53Z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MSIP_Label_4791b42f-c435-42ca-9531-75a3f42aae3d_Enabled">
    <vt:lpwstr>true</vt:lpwstr>
  </property>
  <property fmtid="{D5CDD505-2E9C-101B-9397-08002B2CF9AE}" pid="5" name="MSIP_Label_4791b42f-c435-42ca-9531-75a3f42aae3d_SetDate">
    <vt:lpwstr>2024-01-11T14:52:14Z</vt:lpwstr>
  </property>
  <property fmtid="{D5CDD505-2E9C-101B-9397-08002B2CF9AE}" pid="6" name="MSIP_Label_4791b42f-c435-42ca-9531-75a3f42aae3d_Method">
    <vt:lpwstr>Privileged</vt:lpwstr>
  </property>
  <property fmtid="{D5CDD505-2E9C-101B-9397-08002B2CF9AE}" pid="7" name="MSIP_Label_4791b42f-c435-42ca-9531-75a3f42aae3d_Name">
    <vt:lpwstr>4791b42f-c435-42ca-9531-75a3f42aae3d</vt:lpwstr>
  </property>
  <property fmtid="{D5CDD505-2E9C-101B-9397-08002B2CF9AE}" pid="8" name="MSIP_Label_4791b42f-c435-42ca-9531-75a3f42aae3d_SiteId">
    <vt:lpwstr>7a916015-20ae-4ad1-9170-eefd915e9272</vt:lpwstr>
  </property>
  <property fmtid="{D5CDD505-2E9C-101B-9397-08002B2CF9AE}" pid="9" name="MSIP_Label_4791b42f-c435-42ca-9531-75a3f42aae3d_ActionId">
    <vt:lpwstr>b2eb93b0-2e23-46ee-ae27-e1a7b4f30549</vt:lpwstr>
  </property>
  <property fmtid="{D5CDD505-2E9C-101B-9397-08002B2CF9AE}" pid="10" name="MSIP_Label_4791b42f-c435-42ca-9531-75a3f42aae3d_ContentBits">
    <vt:lpwstr>0</vt:lpwstr>
  </property>
</Properties>
</file>